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68" r:id="rId2"/>
    <p:sldId id="269" r:id="rId3"/>
    <p:sldId id="270" r:id="rId4"/>
    <p:sldId id="271" r:id="rId5"/>
    <p:sldId id="272" r:id="rId6"/>
    <p:sldId id="273" r:id="rId7"/>
    <p:sldId id="274" r:id="rId8"/>
    <p:sldId id="275" r:id="rId9"/>
    <p:sldId id="276" r:id="rId10"/>
    <p:sldId id="277" r:id="rId11"/>
    <p:sldId id="278" r:id="rId12"/>
    <p:sldId id="279" r:id="rId13"/>
    <p:sldId id="280" r:id="rId14"/>
    <p:sldId id="281" r:id="rId15"/>
    <p:sldId id="282" r:id="rId16"/>
    <p:sldId id="283" r:id="rId17"/>
    <p:sldId id="284" r:id="rId18"/>
    <p:sldId id="285" r:id="rId19"/>
    <p:sldId id="286" r:id="rId20"/>
    <p:sldId id="287" r:id="rId21"/>
    <p:sldId id="288" r:id="rId22"/>
    <p:sldId id="289" r:id="rId23"/>
    <p:sldId id="290" r:id="rId24"/>
    <p:sldId id="291" r:id="rId25"/>
    <p:sldId id="292" r:id="rId26"/>
    <p:sldId id="263" r:id="rId27"/>
    <p:sldId id="266" r:id="rId28"/>
    <p:sldId id="293" r:id="rId29"/>
    <p:sldId id="294" r:id="rId30"/>
    <p:sldId id="295" r:id="rId31"/>
  </p:sldIdLst>
  <p:sldSz cx="9144000" cy="5143500" type="screen16x9"/>
  <p:notesSz cx="6858000" cy="9144000"/>
  <p:embeddedFontLst>
    <p:embeddedFont>
      <p:font typeface="ＭＳ Ｐゴシック" panose="020B0600070205080204" pitchFamily="34" charset="-128"/>
      <p:regular r:id="rId33"/>
    </p:embeddedFont>
    <p:embeddedFont>
      <p:font typeface="Arial Narrow" panose="020B0606020202030204" pitchFamily="34" charset="0"/>
      <p:regular r:id="rId34"/>
      <p:bold r:id="rId35"/>
      <p:italic r:id="rId36"/>
      <p:boldItalic r:id="rId37"/>
    </p:embeddedFont>
    <p:embeddedFont>
      <p:font typeface="Calibri" panose="020F0502020204030204" pitchFamily="34" charset="0"/>
      <p:regular r:id="rId38"/>
      <p:bold r:id="rId39"/>
      <p:italic r:id="rId40"/>
      <p:boldItalic r:id="rId41"/>
    </p:embeddedFont>
    <p:embeddedFont>
      <p:font typeface="Cambria" panose="02040503050406030204" pitchFamily="18" charset="0"/>
      <p:regular r:id="rId42"/>
      <p:bold r:id="rId43"/>
      <p:italic r:id="rId44"/>
      <p:boldItalic r:id="rId45"/>
    </p:embeddedFont>
    <p:embeddedFont>
      <p:font typeface="Consolas" panose="020B0609020204030204" pitchFamily="49"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8" d="100"/>
          <a:sy n="128" d="100"/>
        </p:scale>
        <p:origin x="63" y="15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jpeg>
</file>

<file path=ppt/media/image21.jpeg>
</file>

<file path=ppt/media/image22.jpeg>
</file>

<file path=ppt/media/image23.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01092418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Examples of genode invariants: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all the threads in the system belong to a protection domain that Core knows about: </a:t>
            </a:r>
            <a:r>
              <a:rPr lang="en-US" sz="1200" kern="1200" dirty="0" err="1">
                <a:solidFill>
                  <a:schemeClr val="tx1"/>
                </a:solidFill>
                <a:effectLst/>
                <a:latin typeface="+mn-lt"/>
                <a:ea typeface="+mn-ea"/>
                <a:cs typeface="+mn-cs"/>
              </a:rPr>
              <a:t>g_invariants_all_tcbs_accounted_for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all </a:t>
            </a:r>
            <a:r>
              <a:rPr lang="en-US" sz="1200" kern="1200" dirty="0" err="1">
                <a:solidFill>
                  <a:schemeClr val="tx1"/>
                </a:solidFill>
                <a:effectLst/>
                <a:latin typeface="+mn-lt"/>
                <a:ea typeface="+mn-ea"/>
                <a:cs typeface="+mn-cs"/>
              </a:rPr>
              <a:t>SignalSource</a:t>
            </a:r>
            <a:r>
              <a:rPr lang="en-US" sz="1200" kern="1200" dirty="0">
                <a:solidFill>
                  <a:schemeClr val="tx1"/>
                </a:solidFill>
                <a:effectLst/>
                <a:latin typeface="+mn-lt"/>
                <a:ea typeface="+mn-ea"/>
                <a:cs typeface="+mn-cs"/>
              </a:rPr>
              <a:t> objects in Core point to seL4 notification capabilities (and not capabilities to other objects): </a:t>
            </a:r>
            <a:r>
              <a:rPr lang="en-US" sz="1200" kern="1200" dirty="0" err="1">
                <a:solidFill>
                  <a:schemeClr val="tx1"/>
                </a:solidFill>
                <a:effectLst/>
                <a:latin typeface="+mn-lt"/>
                <a:ea typeface="+mn-ea"/>
                <a:cs typeface="+mn-cs"/>
              </a:rPr>
              <a:t>g_invariants_signalSource_objs_valid</a:t>
            </a:r>
            <a:r>
              <a:rPr lang="en-US" sz="1200" kern="1200" dirty="0">
                <a:solidFill>
                  <a:schemeClr val="tx1"/>
                </a:solidFill>
                <a:effectLst/>
                <a:latin typeface="+mn-lt"/>
                <a:ea typeface="+mn-ea"/>
                <a:cs typeface="+mn-cs"/>
              </a:rPr>
              <a:t> predicate.</a:t>
            </a:r>
          </a:p>
          <a:p>
            <a:endParaRPr lang="en-US" dirty="0"/>
          </a:p>
          <a:p>
            <a:r>
              <a:rPr lang="en-US" dirty="0"/>
              <a:t>Notice evolve, we are verifying both Core and non-Core threads. A bit of sanity check! (plus to verify that our modified definitions of integrity and authority confinement are still satisfied by seL4)</a:t>
            </a:r>
          </a:p>
        </p:txBody>
      </p:sp>
      <p:sp>
        <p:nvSpPr>
          <p:cNvPr id="4" name="Slide Number Placeholder 3"/>
          <p:cNvSpPr>
            <a:spLocks noGrp="1"/>
          </p:cNvSpPr>
          <p:nvPr>
            <p:ph type="sldNum" sz="quarter" idx="5"/>
          </p:nvPr>
        </p:nvSpPr>
        <p:spPr>
          <a:xfrm>
            <a:off x="3884613" y="8685213"/>
            <a:ext cx="2971800" cy="457200"/>
          </a:xfrm>
          <a:prstGeom prst="rect">
            <a:avLst/>
          </a:prstGeom>
        </p:spPr>
        <p:txBody>
          <a:bodyPr/>
          <a:lstStyle/>
          <a:p>
            <a:fld id="{2F3D39E0-28E4-4395-8CAC-9A6148127604}" type="slidenum">
              <a:rPr lang="en-US" smtClean="0"/>
              <a:t>25</a:t>
            </a:fld>
            <a:endParaRPr lang="en-US"/>
          </a:p>
        </p:txBody>
      </p:sp>
    </p:spTree>
    <p:extLst>
      <p:ext uri="{BB962C8B-B14F-4D97-AF65-F5344CB8AC3E}">
        <p14:creationId xmlns:p14="http://schemas.microsoft.com/office/powerpoint/2010/main" val="6542109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3d947fbe0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3d947fbe0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dab0b2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dab0b2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Genode’s Core component is in charge of providing operating system level services to other components. The services include memory, CPU time, and interrupt handling</a:t>
            </a:r>
          </a:p>
          <a:p>
            <a:endParaRPr lang="en-US" dirty="0"/>
          </a:p>
          <a:p>
            <a:endParaRPr lang="en-US" dirty="0"/>
          </a:p>
          <a:p>
            <a:r>
              <a:rPr lang="en-US" dirty="0"/>
              <a:t>integrity means that no principal (thread) can modify any kernel object for which it lacks the necessary permission. </a:t>
            </a:r>
          </a:p>
          <a:p>
            <a:r>
              <a:rPr lang="en-US" dirty="0"/>
              <a:t>Authority conﬁnement requires that no principal can exceed its delegated authority, as determined by a user-speciﬁed access control policy</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say the policy is not well-formed for components with excessive privileges.</a:t>
            </a:r>
          </a:p>
          <a:p>
            <a:endParaRPr lang="en-US" dirty="0"/>
          </a:p>
        </p:txBody>
      </p:sp>
      <p:sp>
        <p:nvSpPr>
          <p:cNvPr id="4" name="Slide Number Placeholder 3"/>
          <p:cNvSpPr>
            <a:spLocks noGrp="1"/>
          </p:cNvSpPr>
          <p:nvPr>
            <p:ph type="sldNum" sz="quarter" idx="5"/>
          </p:nvPr>
        </p:nvSpPr>
        <p:spPr>
          <a:xfrm>
            <a:off x="3884613" y="8685213"/>
            <a:ext cx="2971800" cy="457200"/>
          </a:xfrm>
          <a:prstGeom prst="rect">
            <a:avLst/>
          </a:prstGeom>
        </p:spPr>
        <p:txBody>
          <a:bodyPr/>
          <a:lstStyle/>
          <a:p>
            <a:fld id="{2F3D39E0-28E4-4395-8CAC-9A6148127604}" type="slidenum">
              <a:rPr lang="en-US" smtClean="0"/>
              <a:t>22</a:t>
            </a:fld>
            <a:endParaRPr lang="en-US"/>
          </a:p>
        </p:txBody>
      </p:sp>
    </p:spTree>
    <p:extLst>
      <p:ext uri="{BB962C8B-B14F-4D97-AF65-F5344CB8AC3E}">
        <p14:creationId xmlns:p14="http://schemas.microsoft.com/office/powerpoint/2010/main" val="1070791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We needed to model Core, and iterate over our models. Using Alloy, we could get immediate feedback (checking properties, visualizing models, errors). Theorem proving not practical.</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Simplified seL4 model :</a:t>
            </a:r>
          </a:p>
          <a:p>
            <a:r>
              <a:rPr lang="en-US"/>
              <a:t> </a:t>
            </a:r>
            <a:r>
              <a:rPr lang="en-US" sz="1200" kern="1200">
                <a:solidFill>
                  <a:schemeClr val="tx1"/>
                </a:solidFill>
                <a:effectLst/>
                <a:latin typeface="+mn-lt"/>
                <a:ea typeface="+mn-ea"/>
                <a:cs typeface="+mn-cs"/>
              </a:rPr>
              <a:t>Simplifications that were informed by seL4’s invariants proofs</a:t>
            </a:r>
            <a:endParaRPr lang="en-US"/>
          </a:p>
        </p:txBody>
      </p:sp>
      <p:sp>
        <p:nvSpPr>
          <p:cNvPr id="4" name="Slide Number Placeholder 3"/>
          <p:cNvSpPr>
            <a:spLocks noGrp="1"/>
          </p:cNvSpPr>
          <p:nvPr>
            <p:ph type="sldNum" sz="quarter" idx="5"/>
          </p:nvPr>
        </p:nvSpPr>
        <p:spPr>
          <a:xfrm>
            <a:off x="3884613" y="8685213"/>
            <a:ext cx="2971800" cy="457200"/>
          </a:xfrm>
          <a:prstGeom prst="rect">
            <a:avLst/>
          </a:prstGeom>
        </p:spPr>
        <p:txBody>
          <a:bodyPr/>
          <a:lstStyle/>
          <a:p>
            <a:fld id="{2F3D39E0-28E4-4395-8CAC-9A6148127604}" type="slidenum">
              <a:rPr lang="en-US" smtClean="0"/>
              <a:t>23</a:t>
            </a:fld>
            <a:endParaRPr lang="en-US"/>
          </a:p>
        </p:txBody>
      </p:sp>
    </p:spTree>
    <p:extLst>
      <p:ext uri="{BB962C8B-B14F-4D97-AF65-F5344CB8AC3E}">
        <p14:creationId xmlns:p14="http://schemas.microsoft.com/office/powerpoint/2010/main" val="3814712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(remember, Core is trusted!)</a:t>
            </a:r>
          </a:p>
          <a:p>
            <a:r>
              <a:rPr lang="en-US"/>
              <a:t>(non-Core threads are not trusted, they are free to do anything!)</a:t>
            </a:r>
          </a:p>
        </p:txBody>
      </p:sp>
      <p:sp>
        <p:nvSpPr>
          <p:cNvPr id="4" name="Slide Number Placeholder 3"/>
          <p:cNvSpPr>
            <a:spLocks noGrp="1"/>
          </p:cNvSpPr>
          <p:nvPr>
            <p:ph type="sldNum" sz="quarter" idx="5"/>
          </p:nvPr>
        </p:nvSpPr>
        <p:spPr>
          <a:xfrm>
            <a:off x="3884613" y="8685213"/>
            <a:ext cx="2971800" cy="457200"/>
          </a:xfrm>
          <a:prstGeom prst="rect">
            <a:avLst/>
          </a:prstGeom>
        </p:spPr>
        <p:txBody>
          <a:bodyPr/>
          <a:lstStyle/>
          <a:p>
            <a:fld id="{2F3D39E0-28E4-4395-8CAC-9A6148127604}" type="slidenum">
              <a:rPr lang="en-US" smtClean="0"/>
              <a:t>24</a:t>
            </a:fld>
            <a:endParaRPr lang="en-US"/>
          </a:p>
        </p:txBody>
      </p:sp>
    </p:spTree>
    <p:extLst>
      <p:ext uri="{BB962C8B-B14F-4D97-AF65-F5344CB8AC3E}">
        <p14:creationId xmlns:p14="http://schemas.microsoft.com/office/powerpoint/2010/main" val="13574992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BD8B44E2-5A50-AC41-8B4F-57FCC2BDEEF9}" type="datetimeFigureOut">
              <a:rPr lang="en-US" smtClean="0"/>
              <a:t>11/12/2018</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91107E42-2091-F14C-8120-50B2103DFAF5}" type="slidenum">
              <a:rPr lang="en-US" smtClean="0"/>
              <a:t>‹#›</a:t>
            </a:fld>
            <a:endParaRPr lang="en-US"/>
          </a:p>
        </p:txBody>
      </p:sp>
    </p:spTree>
    <p:extLst>
      <p:ext uri="{BB962C8B-B14F-4D97-AF65-F5344CB8AC3E}">
        <p14:creationId xmlns:p14="http://schemas.microsoft.com/office/powerpoint/2010/main" val="3086304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sp>
        <p:nvSpPr>
          <p:cNvPr id="88" name="Google Shape;88;p4"/>
          <p:cNvSpPr txBox="1">
            <a:spLocks noGrp="1"/>
          </p:cNvSpPr>
          <p:nvPr>
            <p:ph type="title"/>
          </p:nvPr>
        </p:nvSpPr>
        <p:spPr>
          <a:xfrm>
            <a:off x="1273675" y="696400"/>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273675" y="1440650"/>
            <a:ext cx="70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91" name="Google Shape;91;p4"/>
          <p:cNvPicPr preferRelativeResize="0"/>
          <p:nvPr/>
        </p:nvPicPr>
        <p:blipFill>
          <a:blip r:embed="rId2">
            <a:alphaModFix/>
          </a:blip>
          <a:stretch>
            <a:fillRect/>
          </a:stretch>
        </p:blipFill>
        <p:spPr>
          <a:xfrm>
            <a:off x="993600" y="83150"/>
            <a:ext cx="7217176" cy="684500"/>
          </a:xfrm>
          <a:prstGeom prst="rect">
            <a:avLst/>
          </a:prstGeom>
          <a:noFill/>
          <a:ln>
            <a:noFill/>
          </a:ln>
        </p:spPr>
      </p:pic>
      <p:sp>
        <p:nvSpPr>
          <p:cNvPr id="92" name="Google Shape;92;p4"/>
          <p:cNvSpPr txBox="1"/>
          <p:nvPr/>
        </p:nvSpPr>
        <p:spPr>
          <a:xfrm>
            <a:off x="0" y="4934700"/>
            <a:ext cx="9144000" cy="208800"/>
          </a:xfrm>
          <a:prstGeom prst="rect">
            <a:avLst/>
          </a:prstGeom>
          <a:solidFill>
            <a:srgbClr val="666666"/>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lt1"/>
                </a:solidFill>
              </a:rPr>
              <a:t>Distribution Statement “A” (Approved for Public Release, Distribution Unlimited).</a:t>
            </a:r>
            <a:endParaRPr sz="800">
              <a:solidFill>
                <a:schemeClr val="lt1"/>
              </a:solidFill>
            </a:endParaRPr>
          </a:p>
          <a:p>
            <a:pPr marL="0" lvl="0" indent="0" algn="ctr" rtl="0">
              <a:spcBef>
                <a:spcPts val="0"/>
              </a:spcBef>
              <a:spcAft>
                <a:spcPts val="0"/>
              </a:spcAft>
              <a:buNone/>
            </a:pPr>
            <a:endParaRPr sz="800">
              <a:solidFill>
                <a:srgbClr val="FFFFFF"/>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6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tu.Card@critical.com"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2.jpeg"/><Relationship Id="rId4" Type="http://schemas.openxmlformats.org/officeDocument/2006/relationships/hyperlink" Target="mailto:chapin@syr.edu"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10.xml"/><Relationship Id="rId4" Type="http://schemas.openxmlformats.org/officeDocument/2006/relationships/image" Target="../media/image9.emf"/></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10.xml"/><Relationship Id="rId4" Type="http://schemas.openxmlformats.org/officeDocument/2006/relationships/image" Target="../media/image9.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hyperlink" Target="https://opensrc.critical.com/" TargetMode="External"/><Relationship Id="rId7"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19.jpeg"/><Relationship Id="rId5" Type="http://schemas.openxmlformats.org/officeDocument/2006/relationships/hyperlink" Target="mailto:stu.card@critical.com" TargetMode="External"/><Relationship Id="rId10" Type="http://schemas.openxmlformats.org/officeDocument/2006/relationships/image" Target="../media/image23.jpeg"/><Relationship Id="rId4" Type="http://schemas.openxmlformats.org/officeDocument/2006/relationships/hyperlink" Target="http://www.critical.com/" TargetMode="External"/><Relationship Id="rId9" Type="http://schemas.openxmlformats.org/officeDocument/2006/relationships/image" Target="../media/image22.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6" name="Content Placeholder 4"/>
          <p:cNvSpPr txBox="1">
            <a:spLocks/>
          </p:cNvSpPr>
          <p:nvPr/>
        </p:nvSpPr>
        <p:spPr bwMode="auto">
          <a:xfrm>
            <a:off x="169492" y="762543"/>
            <a:ext cx="4953000" cy="4125981"/>
          </a:xfrm>
          <a:prstGeom prst="rect">
            <a:avLst/>
          </a:prstGeom>
          <a:noFill/>
          <a:ln w="9525">
            <a:noFill/>
            <a:miter lim="800000"/>
            <a:headEnd/>
            <a:tailEnd/>
          </a:ln>
        </p:spPr>
        <p:txBody>
          <a:bodyPr/>
          <a:lstStyle/>
          <a:p>
            <a:pPr algn="ctr">
              <a:defRPr/>
            </a:pPr>
            <a:r>
              <a:rPr lang="en-US" b="1" dirty="0">
                <a:latin typeface="Arial Narrow" pitchFamily="34" charset="0"/>
              </a:rPr>
              <a:t>Secure Software Components Leveraging the seL4 Microkernel</a:t>
            </a:r>
          </a:p>
          <a:p>
            <a:pPr algn="ctr"/>
            <a:r>
              <a:rPr lang="en-US" dirty="0">
                <a:latin typeface="Arial Narrow" pitchFamily="34" charset="0"/>
              </a:rPr>
              <a:t>DARPA I2O </a:t>
            </a:r>
            <a:r>
              <a:rPr lang="en-US" altLang="en-US" dirty="0">
                <a:latin typeface="Arial Narrow" pitchFamily="34" charset="0"/>
              </a:rPr>
              <a:t>SBIR topic 151-003  Phase II contract D15PC00175</a:t>
            </a:r>
          </a:p>
          <a:p>
            <a:pPr algn="ctr"/>
            <a:r>
              <a:rPr lang="en-US" dirty="0">
                <a:latin typeface="Arial Narrow" pitchFamily="34" charset="0"/>
              </a:rPr>
              <a:t>initiated by John </a:t>
            </a:r>
            <a:r>
              <a:rPr lang="en-US" dirty="0" err="1">
                <a:latin typeface="Arial Narrow" pitchFamily="34" charset="0"/>
              </a:rPr>
              <a:t>Launchbury</a:t>
            </a:r>
            <a:r>
              <a:rPr lang="en-US" dirty="0">
                <a:latin typeface="Arial Narrow" pitchFamily="34" charset="0"/>
              </a:rPr>
              <a:t> / managed by Ray Richards</a:t>
            </a:r>
          </a:p>
          <a:p>
            <a:pPr algn="ctr"/>
            <a:r>
              <a:rPr lang="en-US" dirty="0">
                <a:latin typeface="Arial Narrow" pitchFamily="34" charset="0"/>
              </a:rPr>
              <a:t>performed by </a:t>
            </a:r>
            <a:r>
              <a:rPr lang="en-US" altLang="en-US" dirty="0">
                <a:latin typeface="Arial Narrow" pitchFamily="34" charset="0"/>
                <a:hlinkClick r:id="rId3"/>
              </a:rPr>
              <a:t>Stu.Card@critical.com</a:t>
            </a:r>
            <a:r>
              <a:rPr lang="en-US" altLang="en-US" dirty="0">
                <a:latin typeface="Arial Narrow" pitchFamily="34" charset="0"/>
              </a:rPr>
              <a:t>, Steve Chapin </a:t>
            </a:r>
            <a:r>
              <a:rPr lang="en-US" dirty="0">
                <a:latin typeface="Arial Narrow" pitchFamily="34" charset="0"/>
                <a:hlinkClick r:id="rId4"/>
              </a:rPr>
              <a:t>chapin@syr.edu</a:t>
            </a:r>
            <a:r>
              <a:rPr lang="en-US" dirty="0">
                <a:latin typeface="Arial Narrow" pitchFamily="34" charset="0"/>
              </a:rPr>
              <a:t> </a:t>
            </a:r>
            <a:r>
              <a:rPr lang="en-US" i="1" dirty="0">
                <a:latin typeface="Arial Narrow" pitchFamily="34" charset="0"/>
              </a:rPr>
              <a:t>et al</a:t>
            </a:r>
          </a:p>
          <a:p>
            <a:pPr marL="342900" indent="-342900" algn="ctr">
              <a:buFont typeface="Arial" charset="0"/>
              <a:buNone/>
            </a:pPr>
            <a:r>
              <a:rPr lang="en-US" altLang="en-US" dirty="0">
                <a:latin typeface="Arial Narrow" pitchFamily="34" charset="0"/>
              </a:rPr>
              <a:t>with consulting support from Genode Labs &amp; Data61</a:t>
            </a:r>
          </a:p>
          <a:p>
            <a:pPr marL="342900" indent="-342900" algn="ctr">
              <a:buFont typeface="Arial" charset="0"/>
              <a:buNone/>
            </a:pPr>
            <a:r>
              <a:rPr lang="en-US" altLang="en-US" dirty="0">
                <a:latin typeface="Arial Narrow" pitchFamily="34" charset="0"/>
              </a:rPr>
              <a:t>based on our prior SBIR/STTR development of Distributed Attestation for Mobile, Multicast &amp; Multi-Operator Networks (</a:t>
            </a:r>
            <a:r>
              <a:rPr lang="en-US" altLang="en-US" b="1" dirty="0">
                <a:latin typeface="Arial Narrow" pitchFamily="34" charset="0"/>
              </a:rPr>
              <a:t>DAM3ON</a:t>
            </a:r>
            <a:r>
              <a:rPr lang="en-US" altLang="en-US" dirty="0">
                <a:latin typeface="Arial Narrow" pitchFamily="34" charset="0"/>
              </a:rPr>
              <a:t>)</a:t>
            </a:r>
          </a:p>
          <a:p>
            <a:pPr marL="342900" indent="-342900" algn="ctr">
              <a:buFont typeface="Arial" charset="0"/>
              <a:buNone/>
            </a:pPr>
            <a:endParaRPr lang="en-US" dirty="0">
              <a:latin typeface="Arial Narrow" panose="020B0606020202030204" pitchFamily="34" charset="0"/>
            </a:endParaRPr>
          </a:p>
          <a:p>
            <a:pPr algn="r"/>
            <a:r>
              <a:rPr lang="en-US" sz="1200" b="1" dirty="0">
                <a:latin typeface="Arial Narrow" panose="020B0606020202030204" pitchFamily="34" charset="0"/>
              </a:rPr>
              <a:t>Attestation of trustworthiness</a:t>
            </a:r>
          </a:p>
          <a:p>
            <a:pPr algn="r"/>
            <a:r>
              <a:rPr lang="en-US" sz="1200" b="1" dirty="0">
                <a:latin typeface="Arial Narrow" panose="020B0606020202030204" pitchFamily="34" charset="0"/>
              </a:rPr>
              <a:t>of Damon &amp; Pythias in Greek myth</a:t>
            </a:r>
          </a:p>
          <a:p>
            <a:pPr algn="r"/>
            <a:r>
              <a:rPr lang="en-US" sz="1000" dirty="0">
                <a:solidFill>
                  <a:schemeClr val="bg1">
                    <a:lumMod val="50000"/>
                  </a:schemeClr>
                </a:solidFill>
                <a:latin typeface="Arial Narrow" panose="020B0606020202030204" pitchFamily="34" charset="0"/>
              </a:rPr>
              <a:t>painting by Eloi-</a:t>
            </a:r>
            <a:r>
              <a:rPr lang="en-US" sz="1000" dirty="0" err="1">
                <a:solidFill>
                  <a:schemeClr val="bg1">
                    <a:lumMod val="50000"/>
                  </a:schemeClr>
                </a:solidFill>
                <a:latin typeface="Arial Narrow" panose="020B0606020202030204" pitchFamily="34" charset="0"/>
              </a:rPr>
              <a:t>Firmin</a:t>
            </a:r>
            <a:r>
              <a:rPr lang="en-US" sz="1000" dirty="0">
                <a:solidFill>
                  <a:schemeClr val="bg1">
                    <a:lumMod val="50000"/>
                  </a:schemeClr>
                </a:solidFill>
                <a:latin typeface="Arial Narrow" panose="020B0606020202030204" pitchFamily="34" charset="0"/>
              </a:rPr>
              <a:t> </a:t>
            </a:r>
            <a:r>
              <a:rPr lang="en-US" sz="1000" dirty="0" err="1">
                <a:solidFill>
                  <a:schemeClr val="bg1">
                    <a:lumMod val="50000"/>
                  </a:schemeClr>
                </a:solidFill>
                <a:latin typeface="Arial Narrow" panose="020B0606020202030204" pitchFamily="34" charset="0"/>
              </a:rPr>
              <a:t>Féron</a:t>
            </a:r>
            <a:endParaRPr lang="en-US" sz="1000" dirty="0">
              <a:solidFill>
                <a:schemeClr val="bg1">
                  <a:lumMod val="50000"/>
                </a:schemeClr>
              </a:solidFill>
              <a:latin typeface="Arial Narrow" panose="020B0606020202030204" pitchFamily="34" charset="0"/>
            </a:endParaRPr>
          </a:p>
          <a:p>
            <a:pPr algn="r"/>
            <a:r>
              <a:rPr lang="en-US" sz="1000" dirty="0">
                <a:solidFill>
                  <a:schemeClr val="bg1">
                    <a:lumMod val="50000"/>
                  </a:schemeClr>
                </a:solidFill>
                <a:latin typeface="Arial Narrow" panose="020B0606020202030204" pitchFamily="34" charset="0"/>
              </a:rPr>
              <a:t>lo-res scan of unknown origin, uploaded 2013, Public Domain,</a:t>
            </a:r>
            <a:r>
              <a:rPr lang="en-US" sz="1100" dirty="0">
                <a:solidFill>
                  <a:schemeClr val="bg1">
                    <a:lumMod val="50000"/>
                  </a:schemeClr>
                </a:solidFill>
                <a:latin typeface="Arial Narrow" panose="020B0606020202030204" pitchFamily="34" charset="0"/>
              </a:rPr>
              <a:t> </a:t>
            </a:r>
            <a:r>
              <a:rPr lang="en-US" sz="1000" dirty="0">
                <a:solidFill>
                  <a:schemeClr val="bg1">
                    <a:lumMod val="50000"/>
                  </a:schemeClr>
                </a:solidFill>
                <a:latin typeface="Arial Narrow" panose="020B0606020202030204" pitchFamily="34" charset="0"/>
              </a:rPr>
              <a:t>https://commons.wikimedia.org/w/index.php?curid=30306878</a:t>
            </a:r>
            <a:endParaRPr lang="en-US" sz="1100" dirty="0">
              <a:solidFill>
                <a:schemeClr val="bg1">
                  <a:lumMod val="50000"/>
                </a:schemeClr>
              </a:solidFill>
              <a:latin typeface="Arial Narrow" panose="020B0606020202030204" pitchFamily="34" charset="0"/>
            </a:endParaRPr>
          </a:p>
          <a:p>
            <a:pPr marL="342900" indent="-342900" algn="ctr">
              <a:buFont typeface="Arial" charset="0"/>
              <a:buNone/>
            </a:pPr>
            <a:endParaRPr lang="en-US" dirty="0">
              <a:latin typeface="Arial Narrow" panose="020B0606020202030204" pitchFamily="34" charset="0"/>
            </a:endParaRPr>
          </a:p>
          <a:p>
            <a:pPr marL="342900" indent="-342900" algn="ctr">
              <a:buFont typeface="Arial" charset="0"/>
              <a:buNone/>
            </a:pPr>
            <a:endParaRPr lang="en-US" dirty="0">
              <a:latin typeface="Arial Narrow" panose="020B0606020202030204" pitchFamily="34" charset="0"/>
            </a:endParaRPr>
          </a:p>
          <a:p>
            <a:pPr marL="342900" indent="-342900" algn="ctr">
              <a:buFont typeface="Arial" charset="0"/>
              <a:buNone/>
            </a:pPr>
            <a:r>
              <a:rPr lang="en-US" dirty="0">
                <a:latin typeface="Arial Narrow" panose="020B0606020202030204" pitchFamily="34" charset="0"/>
              </a:rPr>
              <a:t>This research was developed with funding from DARPA, </a:t>
            </a:r>
            <a:r>
              <a:rPr lang="en-US" altLang="en-US" dirty="0">
                <a:latin typeface="Arial Narrow" pitchFamily="34" charset="0"/>
              </a:rPr>
              <a:t>AFRL/RI, AFOSR &amp; OSD</a:t>
            </a:r>
            <a:r>
              <a:rPr lang="en-US" dirty="0">
                <a:latin typeface="Arial Narrow" panose="020B0606020202030204" pitchFamily="34" charset="0"/>
              </a:rPr>
              <a:t>. The views, opinions and/or findings expressed are those of the authors and should not be interpreted as representing the official views or policies of the DoD or the U.S. Government.</a:t>
            </a:r>
          </a:p>
          <a:p>
            <a:pPr marL="342900" indent="-342900" algn="ctr">
              <a:buFont typeface="Arial" charset="0"/>
              <a:buNone/>
            </a:pPr>
            <a:r>
              <a:rPr lang="en-US" dirty="0">
                <a:latin typeface="Arial Narrow" panose="020B0606020202030204" pitchFamily="34" charset="0"/>
              </a:rPr>
              <a:t>Cleared by DARPA as DISTAR case 29869.</a:t>
            </a:r>
          </a:p>
        </p:txBody>
      </p:sp>
      <p:sp>
        <p:nvSpPr>
          <p:cNvPr id="4" name="TextBox 3"/>
          <p:cNvSpPr txBox="1"/>
          <p:nvPr/>
        </p:nvSpPr>
        <p:spPr>
          <a:xfrm>
            <a:off x="5181428" y="912473"/>
            <a:ext cx="4078361" cy="3539430"/>
          </a:xfrm>
          <a:prstGeom prst="rect">
            <a:avLst/>
          </a:prstGeom>
          <a:noFill/>
        </p:spPr>
        <p:txBody>
          <a:bodyPr wrap="none" rtlCol="0">
            <a:spAutoFit/>
          </a:bodyPr>
          <a:lstStyle/>
          <a:p>
            <a:pPr algn="ctr"/>
            <a:r>
              <a:rPr lang="en-US" b="1" dirty="0">
                <a:latin typeface="Arial Narrow" panose="020B0606020202030204" pitchFamily="34" charset="0"/>
              </a:rPr>
              <a:t>briefing outline</a:t>
            </a:r>
          </a:p>
          <a:p>
            <a:pPr marL="285750" indent="-285750">
              <a:buFont typeface="Wingdings" panose="05000000000000000000" pitchFamily="2" charset="2"/>
              <a:buChar char="v"/>
            </a:pPr>
            <a:r>
              <a:rPr lang="en-US" dirty="0">
                <a:latin typeface="Arial Narrow" panose="020B0606020202030204" pitchFamily="34" charset="0"/>
              </a:rPr>
              <a:t>the Syracuse Assured Boot Loader Executive (</a:t>
            </a:r>
            <a:r>
              <a:rPr lang="en-US" b="1" dirty="0">
                <a:latin typeface="Arial Narrow" panose="020B0606020202030204" pitchFamily="34" charset="0"/>
              </a:rPr>
              <a:t>SABLE</a:t>
            </a:r>
            <a:r>
              <a:rPr lang="en-US" dirty="0">
                <a:latin typeface="Arial Narrow" panose="020B0606020202030204" pitchFamily="34" charset="0"/>
              </a:rPr>
              <a:t>)</a:t>
            </a:r>
          </a:p>
          <a:p>
            <a:pPr marL="285750" lvl="1" indent="-285750">
              <a:buFont typeface="Arial" panose="020B0604020202020204" pitchFamily="34" charset="0"/>
              <a:buChar char="•"/>
            </a:pPr>
            <a:r>
              <a:rPr lang="en-US" dirty="0">
                <a:latin typeface="Arial Narrow" panose="020B0606020202030204" pitchFamily="34" charset="0"/>
              </a:rPr>
              <a:t>	secure boot</a:t>
            </a:r>
          </a:p>
          <a:p>
            <a:pPr marL="285750" indent="-285750">
              <a:buFont typeface="Arial" panose="020B0604020202020204" pitchFamily="34" charset="0"/>
              <a:buChar char="•"/>
            </a:pPr>
            <a:r>
              <a:rPr lang="en-US" dirty="0">
                <a:latin typeface="Arial Narrow" panose="020B0606020202030204" pitchFamily="34" charset="0"/>
              </a:rPr>
              <a:t>	trusted boot</a:t>
            </a:r>
          </a:p>
          <a:p>
            <a:pPr marL="285750" indent="-285750">
              <a:buFont typeface="Arial" panose="020B0604020202020204" pitchFamily="34" charset="0"/>
              <a:buChar char="•"/>
            </a:pPr>
            <a:r>
              <a:rPr lang="en-US" dirty="0">
                <a:latin typeface="Arial Narrow" panose="020B0606020202030204" pitchFamily="34" charset="0"/>
              </a:rPr>
              <a:t>	formal verification</a:t>
            </a:r>
          </a:p>
          <a:p>
            <a:pPr marL="285750" indent="-285750">
              <a:buFont typeface="Wingdings" panose="05000000000000000000" pitchFamily="2" charset="2"/>
              <a:buChar char="v"/>
            </a:pPr>
            <a:r>
              <a:rPr lang="en-US" dirty="0">
                <a:latin typeface="Arial Narrow" panose="020B0606020202030204" pitchFamily="34" charset="0"/>
              </a:rPr>
              <a:t>the Genode operating system framework</a:t>
            </a:r>
          </a:p>
          <a:p>
            <a:pPr marL="285750" indent="-285750">
              <a:buFont typeface="Arial" panose="020B0604020202020204" pitchFamily="34" charset="0"/>
              <a:buChar char="•"/>
            </a:pPr>
            <a:r>
              <a:rPr lang="en-US" dirty="0">
                <a:latin typeface="Arial Narrow" panose="020B0606020202030204" pitchFamily="34" charset="0"/>
              </a:rPr>
              <a:t>	dynamic workloads</a:t>
            </a:r>
          </a:p>
          <a:p>
            <a:pPr marL="285750" indent="-285750">
              <a:buFont typeface="Arial" panose="020B0604020202020204" pitchFamily="34" charset="0"/>
              <a:buChar char="•"/>
            </a:pPr>
            <a:r>
              <a:rPr lang="en-US" dirty="0">
                <a:latin typeface="Arial Narrow" panose="020B0606020202030204" pitchFamily="34" charset="0"/>
              </a:rPr>
              <a:t>	strongly isolated VMs</a:t>
            </a:r>
          </a:p>
          <a:p>
            <a:pPr marL="285750" indent="-285750">
              <a:buFont typeface="Arial" panose="020B0604020202020204" pitchFamily="34" charset="0"/>
              <a:buChar char="•"/>
            </a:pPr>
            <a:r>
              <a:rPr lang="en-US" dirty="0">
                <a:latin typeface="Arial Narrow" panose="020B0606020202030204" pitchFamily="34" charset="0"/>
              </a:rPr>
              <a:t>	mixed trust model verification</a:t>
            </a:r>
          </a:p>
          <a:p>
            <a:pPr marL="285750" indent="-285750">
              <a:buFont typeface="Wingdings" panose="05000000000000000000" pitchFamily="2" charset="2"/>
              <a:buChar char="v"/>
            </a:pPr>
            <a:r>
              <a:rPr lang="en-US" dirty="0">
                <a:latin typeface="Arial Narrow" panose="020B0606020202030204" pitchFamily="34" charset="0"/>
              </a:rPr>
              <a:t>prototypes</a:t>
            </a:r>
          </a:p>
          <a:p>
            <a:pPr marL="285750" indent="-285750">
              <a:buFont typeface="Arial" panose="020B0604020202020204" pitchFamily="34" charset="0"/>
              <a:buChar char="•"/>
            </a:pPr>
            <a:r>
              <a:rPr lang="en-US" dirty="0">
                <a:latin typeface="Arial Narrow" panose="020B0606020202030204" pitchFamily="34" charset="0"/>
              </a:rPr>
              <a:t>	distributed repo AAA on x86-64 w/TPM</a:t>
            </a:r>
          </a:p>
          <a:p>
            <a:pPr marL="285750" indent="-285750">
              <a:buFont typeface="Arial" panose="020B0604020202020204" pitchFamily="34" charset="0"/>
              <a:buChar char="•"/>
            </a:pPr>
            <a:r>
              <a:rPr lang="en-US" dirty="0">
                <a:latin typeface="Arial Narrow" panose="020B0606020202030204" pitchFamily="34" charset="0"/>
              </a:rPr>
              <a:t>	Genode / seL4 on real ARM hardware</a:t>
            </a:r>
          </a:p>
          <a:p>
            <a:pPr marL="285750" indent="-285750">
              <a:buFont typeface="Wingdings" panose="05000000000000000000" pitchFamily="2" charset="2"/>
              <a:buChar char="v"/>
            </a:pPr>
            <a:r>
              <a:rPr lang="en-US" dirty="0">
                <a:latin typeface="Arial Narrow" panose="020B0606020202030204" pitchFamily="34" charset="0"/>
              </a:rPr>
              <a:t>applications</a:t>
            </a:r>
          </a:p>
          <a:p>
            <a:pPr marL="285750" indent="-285750">
              <a:buFont typeface="Arial" panose="020B0604020202020204" pitchFamily="34" charset="0"/>
              <a:buChar char="•"/>
            </a:pPr>
            <a:r>
              <a:rPr lang="en-US" dirty="0">
                <a:latin typeface="Arial Narrow" panose="020B0606020202030204" pitchFamily="34" charset="0"/>
              </a:rPr>
              <a:t>	remote spectrum analyzer</a:t>
            </a:r>
          </a:p>
          <a:p>
            <a:pPr marL="285750" indent="-285750">
              <a:buFont typeface="Arial" panose="020B0604020202020204" pitchFamily="34" charset="0"/>
              <a:buChar char="•"/>
            </a:pPr>
            <a:r>
              <a:rPr lang="en-US" dirty="0">
                <a:latin typeface="Arial Narrow" panose="020B0606020202030204" pitchFamily="34" charset="0"/>
              </a:rPr>
              <a:t>	network gateways</a:t>
            </a:r>
          </a:p>
          <a:p>
            <a:pPr marL="285750" indent="-285750">
              <a:buFont typeface="Arial" panose="020B0604020202020204" pitchFamily="34" charset="0"/>
              <a:buChar char="•"/>
            </a:pPr>
            <a:r>
              <a:rPr lang="en-US" dirty="0">
                <a:latin typeface="Arial Narrow" panose="020B0606020202030204" pitchFamily="34" charset="0"/>
              </a:rPr>
              <a:t>	run-time safety/security coprocessors</a:t>
            </a:r>
          </a:p>
        </p:txBody>
      </p:sp>
      <p:pic>
        <p:nvPicPr>
          <p:cNvPr id="8" name="Picture 7" descr="painting of Damon &amp; Pythias attesting trustworthiness in Greek myth, in front of the Tyrant of Syracuse and his armed guards&#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6162" y="2315669"/>
            <a:ext cx="1905000" cy="1482090"/>
          </a:xfrm>
          <a:prstGeom prst="rect">
            <a:avLst/>
          </a:prstGeom>
        </p:spPr>
      </p:pic>
    </p:spTree>
    <p:extLst>
      <p:ext uri="{BB962C8B-B14F-4D97-AF65-F5344CB8AC3E}">
        <p14:creationId xmlns:p14="http://schemas.microsoft.com/office/powerpoint/2010/main" val="5770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 name="Title 1"/>
          <p:cNvSpPr>
            <a:spLocks noGrp="1"/>
          </p:cNvSpPr>
          <p:nvPr>
            <p:ph type="title"/>
          </p:nvPr>
        </p:nvSpPr>
        <p:spPr>
          <a:xfrm>
            <a:off x="457200" y="710484"/>
            <a:ext cx="8229600" cy="750851"/>
          </a:xfrm>
        </p:spPr>
        <p:txBody>
          <a:bodyPr>
            <a:normAutofit/>
          </a:bodyPr>
          <a:lstStyle/>
          <a:p>
            <a:r>
              <a:rPr lang="en-US" dirty="0"/>
              <a:t>Talking Heads On Integrity Checking</a:t>
            </a:r>
          </a:p>
        </p:txBody>
      </p:sp>
      <p:sp>
        <p:nvSpPr>
          <p:cNvPr id="4" name="Rectangle 3"/>
          <p:cNvSpPr/>
          <p:nvPr/>
        </p:nvSpPr>
        <p:spPr>
          <a:xfrm>
            <a:off x="795866" y="1604023"/>
            <a:ext cx="7801203" cy="2677656"/>
          </a:xfrm>
          <a:prstGeom prst="rect">
            <a:avLst/>
          </a:prstGeom>
        </p:spPr>
        <p:txBody>
          <a:bodyPr wrap="square">
            <a:spAutoFit/>
          </a:bodyPr>
          <a:lstStyle/>
          <a:p>
            <a:r>
              <a:rPr lang="en-US" sz="2800" dirty="0"/>
              <a:t>And you may tell yourself, "This is not my 				beautiful house"</a:t>
            </a:r>
          </a:p>
          <a:p>
            <a:r>
              <a:rPr lang="en-US" sz="2800" dirty="0"/>
              <a:t>And you may tell yourself, "This is not my 				beautiful wife"</a:t>
            </a:r>
          </a:p>
          <a:p>
            <a:r>
              <a:rPr lang="en-US" sz="2800" dirty="0"/>
              <a:t>		— Talking Heads</a:t>
            </a:r>
          </a:p>
          <a:p>
            <a:r>
              <a:rPr lang="en-US" sz="2800" dirty="0"/>
              <a:t>		     “Once in a Lifetime”</a:t>
            </a:r>
          </a:p>
        </p:txBody>
      </p:sp>
    </p:spTree>
    <p:extLst>
      <p:ext uri="{BB962C8B-B14F-4D97-AF65-F5344CB8AC3E}">
        <p14:creationId xmlns:p14="http://schemas.microsoft.com/office/powerpoint/2010/main" val="1934571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TPM, Hash, &amp; Hash Chaining</a:t>
            </a:r>
          </a:p>
        </p:txBody>
      </p:sp>
      <p:sp>
        <p:nvSpPr>
          <p:cNvPr id="3" name="Content Placeholder 2"/>
          <p:cNvSpPr>
            <a:spLocks noGrp="1"/>
          </p:cNvSpPr>
          <p:nvPr>
            <p:ph idx="1"/>
          </p:nvPr>
        </p:nvSpPr>
        <p:spPr/>
        <p:txBody>
          <a:bodyPr/>
          <a:lstStyle/>
          <a:p>
            <a:r>
              <a:rPr lang="en-US" sz="2400" dirty="0"/>
              <a:t>Trusted Platform Module:  tamper-resistant crypto engine w/secure storage</a:t>
            </a:r>
          </a:p>
          <a:p>
            <a:r>
              <a:rPr lang="en-US" sz="2400" dirty="0"/>
              <a:t>Hashing an object makes malicious changes impractical (“measure”)</a:t>
            </a:r>
          </a:p>
          <a:p>
            <a:r>
              <a:rPr lang="en-US" sz="2400" dirty="0"/>
              <a:t>Chaining together sequences of hash values protects configuration</a:t>
            </a:r>
          </a:p>
          <a:p>
            <a:endParaRPr lang="en-US" sz="2400" dirty="0"/>
          </a:p>
        </p:txBody>
      </p:sp>
      <p:pic>
        <p:nvPicPr>
          <p:cNvPr id="5" name="Picture 4" descr="text_PCR_leftar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1866" y="4025921"/>
            <a:ext cx="5283200" cy="352425"/>
          </a:xfrm>
          <a:prstGeom prst="rect">
            <a:avLst/>
          </a:prstGeom>
        </p:spPr>
      </p:pic>
    </p:spTree>
    <p:extLst>
      <p:ext uri="{BB962C8B-B14F-4D97-AF65-F5344CB8AC3E}">
        <p14:creationId xmlns:p14="http://schemas.microsoft.com/office/powerpoint/2010/main" val="3085764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seal(), unseal(), and </a:t>
            </a:r>
            <a:r>
              <a:rPr lang="en-US" dirty="0" err="1"/>
              <a:t>DRoT</a:t>
            </a:r>
            <a:endParaRPr lang="en-US" dirty="0"/>
          </a:p>
        </p:txBody>
      </p:sp>
      <p:sp>
        <p:nvSpPr>
          <p:cNvPr id="3" name="Content Placeholder 2"/>
          <p:cNvSpPr>
            <a:spLocks noGrp="1"/>
          </p:cNvSpPr>
          <p:nvPr>
            <p:ph idx="1"/>
          </p:nvPr>
        </p:nvSpPr>
        <p:spPr/>
        <p:txBody>
          <a:bodyPr/>
          <a:lstStyle/>
          <a:p>
            <a:r>
              <a:rPr lang="en-US" sz="2400" dirty="0"/>
              <a:t>seal(): encrypt data decrypt key and PCR state</a:t>
            </a:r>
          </a:p>
          <a:p>
            <a:r>
              <a:rPr lang="en-US" sz="2400" dirty="0"/>
              <a:t>unseal(): decrypt data using key and PCR state</a:t>
            </a:r>
          </a:p>
          <a:p>
            <a:r>
              <a:rPr lang="en-US" sz="2400" dirty="0"/>
              <a:t>Dynamic Root of Trust: reset system, put 0 in PCR.</a:t>
            </a:r>
          </a:p>
          <a:p>
            <a:endParaRPr lang="en-US" sz="2400" dirty="0"/>
          </a:p>
        </p:txBody>
      </p:sp>
    </p:spTree>
    <p:extLst>
      <p:ext uri="{BB962C8B-B14F-4D97-AF65-F5344CB8AC3E}">
        <p14:creationId xmlns:p14="http://schemas.microsoft.com/office/powerpoint/2010/main" val="1086085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seal(), unseal(), and </a:t>
            </a:r>
            <a:r>
              <a:rPr lang="en-US" dirty="0" err="1"/>
              <a:t>DRoT</a:t>
            </a:r>
            <a:endParaRPr lang="en-US" dirty="0"/>
          </a:p>
        </p:txBody>
      </p:sp>
      <p:sp>
        <p:nvSpPr>
          <p:cNvPr id="3" name="Content Placeholder 2"/>
          <p:cNvSpPr>
            <a:spLocks noGrp="1"/>
          </p:cNvSpPr>
          <p:nvPr>
            <p:ph idx="1"/>
          </p:nvPr>
        </p:nvSpPr>
        <p:spPr/>
        <p:txBody>
          <a:bodyPr/>
          <a:lstStyle/>
          <a:p>
            <a:r>
              <a:rPr lang="en-US" sz="2400" dirty="0"/>
              <a:t>seal(): encrypt data decrypt key and PCR state</a:t>
            </a:r>
          </a:p>
          <a:p>
            <a:r>
              <a:rPr lang="en-US" sz="2400" dirty="0"/>
              <a:t>unseal(): decrypt data using key and PCR state</a:t>
            </a:r>
          </a:p>
          <a:p>
            <a:r>
              <a:rPr lang="en-US" sz="2400" dirty="0"/>
              <a:t>Dynamic Root of Trust: reset system, put 0 in PCR.</a:t>
            </a:r>
          </a:p>
          <a:p>
            <a:endParaRPr lang="en-US" sz="2400" dirty="0"/>
          </a:p>
        </p:txBody>
      </p:sp>
      <p:pic>
        <p:nvPicPr>
          <p:cNvPr id="6" name="Picture 5" descr="text_PCR_leftar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2567" y="2655889"/>
            <a:ext cx="5346700" cy="352425"/>
          </a:xfrm>
          <a:prstGeom prst="rect">
            <a:avLst/>
          </a:prstGeom>
        </p:spPr>
      </p:pic>
    </p:spTree>
    <p:extLst>
      <p:ext uri="{BB962C8B-B14F-4D97-AF65-F5344CB8AC3E}">
        <p14:creationId xmlns:p14="http://schemas.microsoft.com/office/powerpoint/2010/main" val="38849751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seal(), unseal(), and </a:t>
            </a:r>
            <a:r>
              <a:rPr lang="en-US" dirty="0" err="1"/>
              <a:t>DRoT</a:t>
            </a:r>
            <a:endParaRPr lang="en-US" dirty="0"/>
          </a:p>
        </p:txBody>
      </p:sp>
      <p:sp>
        <p:nvSpPr>
          <p:cNvPr id="3" name="Content Placeholder 2"/>
          <p:cNvSpPr>
            <a:spLocks noGrp="1"/>
          </p:cNvSpPr>
          <p:nvPr>
            <p:ph idx="1"/>
          </p:nvPr>
        </p:nvSpPr>
        <p:spPr/>
        <p:txBody>
          <a:bodyPr/>
          <a:lstStyle/>
          <a:p>
            <a:r>
              <a:rPr lang="en-US" sz="2400" dirty="0"/>
              <a:t>seal(): encrypt data decrypt key and PCR state</a:t>
            </a:r>
          </a:p>
          <a:p>
            <a:r>
              <a:rPr lang="en-US" sz="2400" dirty="0"/>
              <a:t>unseal(): decrypt data using key and PCR state</a:t>
            </a:r>
          </a:p>
          <a:p>
            <a:r>
              <a:rPr lang="en-US" sz="2400" dirty="0"/>
              <a:t>Dynamic Root of Trust: reset system, put 0 in PCR.</a:t>
            </a:r>
          </a:p>
          <a:p>
            <a:endParaRPr lang="en-US" sz="2400" dirty="0"/>
          </a:p>
        </p:txBody>
      </p:sp>
      <p:pic>
        <p:nvPicPr>
          <p:cNvPr id="6" name="Picture 5" descr="text_PCR_leftar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2567" y="2655889"/>
            <a:ext cx="5346700" cy="352425"/>
          </a:xfrm>
          <a:prstGeom prst="rect">
            <a:avLst/>
          </a:prstGeom>
        </p:spPr>
      </p:pic>
      <p:pic>
        <p:nvPicPr>
          <p:cNvPr id="7" name="Picture 6" descr="text_PCR_leftar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567" y="3240089"/>
            <a:ext cx="5461000" cy="352425"/>
          </a:xfrm>
          <a:prstGeom prst="rect">
            <a:avLst/>
          </a:prstGeom>
        </p:spPr>
      </p:pic>
    </p:spTree>
    <p:extLst>
      <p:ext uri="{BB962C8B-B14F-4D97-AF65-F5344CB8AC3E}">
        <p14:creationId xmlns:p14="http://schemas.microsoft.com/office/powerpoint/2010/main" val="31158148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seal(), unseal(), and </a:t>
            </a:r>
            <a:r>
              <a:rPr lang="en-US" dirty="0" err="1"/>
              <a:t>DRoT</a:t>
            </a:r>
            <a:endParaRPr lang="en-US" dirty="0"/>
          </a:p>
        </p:txBody>
      </p:sp>
      <p:sp>
        <p:nvSpPr>
          <p:cNvPr id="3" name="Content Placeholder 2"/>
          <p:cNvSpPr>
            <a:spLocks noGrp="1"/>
          </p:cNvSpPr>
          <p:nvPr>
            <p:ph idx="1"/>
          </p:nvPr>
        </p:nvSpPr>
        <p:spPr>
          <a:xfrm>
            <a:off x="457200" y="1200150"/>
            <a:ext cx="8229600" cy="3676650"/>
          </a:xfrm>
        </p:spPr>
        <p:txBody>
          <a:bodyPr>
            <a:normAutofit/>
          </a:bodyPr>
          <a:lstStyle/>
          <a:p>
            <a:r>
              <a:rPr lang="en-US" sz="2400" dirty="0"/>
              <a:t>seal(): encrypt data decrypt key and PCR state</a:t>
            </a:r>
          </a:p>
          <a:p>
            <a:r>
              <a:rPr lang="en-US" sz="2400" dirty="0"/>
              <a:t>unseal(): decrypt data using key and PCR state</a:t>
            </a:r>
          </a:p>
          <a:p>
            <a:r>
              <a:rPr lang="en-US" sz="2400" dirty="0"/>
              <a:t>Dynamic Root of Trust: reset system, put 0 in PCR.</a:t>
            </a:r>
          </a:p>
          <a:p>
            <a:endParaRPr lang="en-US" sz="2400" dirty="0"/>
          </a:p>
          <a:p>
            <a:endParaRPr lang="en-US" sz="2400" dirty="0"/>
          </a:p>
          <a:p>
            <a:endParaRPr lang="en-US" sz="2400" dirty="0"/>
          </a:p>
          <a:p>
            <a:endParaRPr lang="en-US" sz="2400" dirty="0"/>
          </a:p>
        </p:txBody>
      </p:sp>
      <p:pic>
        <p:nvPicPr>
          <p:cNvPr id="6" name="Picture 5" descr="text_PCR_leftar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2567" y="2655889"/>
            <a:ext cx="5346700" cy="352425"/>
          </a:xfrm>
          <a:prstGeom prst="rect">
            <a:avLst/>
          </a:prstGeom>
        </p:spPr>
      </p:pic>
      <p:pic>
        <p:nvPicPr>
          <p:cNvPr id="7" name="Picture 6" descr="text_PCR_leftar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567" y="3240089"/>
            <a:ext cx="5461000" cy="352425"/>
          </a:xfrm>
          <a:prstGeom prst="rect">
            <a:avLst/>
          </a:prstGeom>
        </p:spPr>
      </p:pic>
      <p:pic>
        <p:nvPicPr>
          <p:cNvPr id="8" name="Picture 7" descr="text_PCR_leftarr.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2567" y="3798889"/>
            <a:ext cx="6007100" cy="352425"/>
          </a:xfrm>
          <a:prstGeom prst="rect">
            <a:avLst/>
          </a:prstGeom>
        </p:spPr>
      </p:pic>
    </p:spTree>
    <p:extLst>
      <p:ext uri="{BB962C8B-B14F-4D97-AF65-F5344CB8AC3E}">
        <p14:creationId xmlns:p14="http://schemas.microsoft.com/office/powerpoint/2010/main" val="913264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seal(), unseal(), and </a:t>
            </a:r>
            <a:r>
              <a:rPr lang="en-US" dirty="0" err="1"/>
              <a:t>DRoT</a:t>
            </a:r>
            <a:endParaRPr lang="en-US" dirty="0"/>
          </a:p>
        </p:txBody>
      </p:sp>
      <p:sp>
        <p:nvSpPr>
          <p:cNvPr id="3" name="Content Placeholder 2"/>
          <p:cNvSpPr>
            <a:spLocks noGrp="1"/>
          </p:cNvSpPr>
          <p:nvPr>
            <p:ph idx="1"/>
          </p:nvPr>
        </p:nvSpPr>
        <p:spPr>
          <a:xfrm>
            <a:off x="457200" y="1200150"/>
            <a:ext cx="8229600" cy="3676650"/>
          </a:xfrm>
        </p:spPr>
        <p:txBody>
          <a:bodyPr>
            <a:normAutofit/>
          </a:bodyPr>
          <a:lstStyle/>
          <a:p>
            <a:r>
              <a:rPr lang="en-US" sz="2400" dirty="0"/>
              <a:t>seal(): encrypt data decrypt key and PCR state</a:t>
            </a:r>
          </a:p>
          <a:p>
            <a:r>
              <a:rPr lang="en-US" sz="2400" dirty="0"/>
              <a:t>unseal(): decrypt data using key and PCR state</a:t>
            </a:r>
          </a:p>
          <a:p>
            <a:r>
              <a:rPr lang="en-US" sz="2400" dirty="0"/>
              <a:t>Dynamic Root of Trust: reset system, put 0 in PCR.</a:t>
            </a:r>
          </a:p>
          <a:p>
            <a:pPr marL="146050" indent="0">
              <a:buNone/>
            </a:pPr>
            <a:endParaRPr lang="en-US" sz="2400" dirty="0"/>
          </a:p>
          <a:p>
            <a:pPr marL="146050" indent="0">
              <a:buNone/>
            </a:pPr>
            <a:endParaRPr lang="en-US" sz="2400" dirty="0"/>
          </a:p>
          <a:p>
            <a:pPr marL="146050" indent="0">
              <a:buNone/>
            </a:pPr>
            <a:endParaRPr lang="en-US" sz="2400" dirty="0"/>
          </a:p>
          <a:p>
            <a:pPr marL="146050" indent="0">
              <a:buNone/>
            </a:pPr>
            <a:endParaRPr lang="en-US" sz="2400" dirty="0"/>
          </a:p>
          <a:p>
            <a:r>
              <a:rPr lang="en-US" sz="2400" dirty="0"/>
              <a:t>Can now seal/unseal data with this PCR value</a:t>
            </a:r>
          </a:p>
          <a:p>
            <a:endParaRPr lang="en-US" sz="2400" dirty="0"/>
          </a:p>
        </p:txBody>
      </p:sp>
      <p:pic>
        <p:nvPicPr>
          <p:cNvPr id="6" name="Picture 5" descr="text_PCR_leftar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2567" y="2655889"/>
            <a:ext cx="5346700" cy="352425"/>
          </a:xfrm>
          <a:prstGeom prst="rect">
            <a:avLst/>
          </a:prstGeom>
        </p:spPr>
      </p:pic>
      <p:pic>
        <p:nvPicPr>
          <p:cNvPr id="7" name="Picture 6" descr="text_PCR_leftar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567" y="3240089"/>
            <a:ext cx="5461000" cy="352425"/>
          </a:xfrm>
          <a:prstGeom prst="rect">
            <a:avLst/>
          </a:prstGeom>
        </p:spPr>
      </p:pic>
      <p:pic>
        <p:nvPicPr>
          <p:cNvPr id="8" name="Picture 7" descr="text_PCR_leftarr.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2567" y="3798889"/>
            <a:ext cx="6007100" cy="352425"/>
          </a:xfrm>
          <a:prstGeom prst="rect">
            <a:avLst/>
          </a:prstGeom>
        </p:spPr>
      </p:pic>
    </p:spTree>
    <p:extLst>
      <p:ext uri="{BB962C8B-B14F-4D97-AF65-F5344CB8AC3E}">
        <p14:creationId xmlns:p14="http://schemas.microsoft.com/office/powerpoint/2010/main" val="3068432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 name="Title 1"/>
          <p:cNvSpPr>
            <a:spLocks noGrp="1"/>
          </p:cNvSpPr>
          <p:nvPr>
            <p:ph type="title"/>
          </p:nvPr>
        </p:nvSpPr>
        <p:spPr>
          <a:xfrm>
            <a:off x="457200" y="710484"/>
            <a:ext cx="8229600" cy="750851"/>
          </a:xfrm>
        </p:spPr>
        <p:txBody>
          <a:bodyPr>
            <a:normAutofit/>
          </a:bodyPr>
          <a:lstStyle/>
          <a:p>
            <a:r>
              <a:rPr lang="en-US" dirty="0"/>
              <a:t>Talking Heads on Proving Correctness</a:t>
            </a:r>
          </a:p>
        </p:txBody>
      </p:sp>
      <p:sp>
        <p:nvSpPr>
          <p:cNvPr id="4" name="Rectangle 3"/>
          <p:cNvSpPr/>
          <p:nvPr/>
        </p:nvSpPr>
        <p:spPr>
          <a:xfrm>
            <a:off x="795866" y="1604023"/>
            <a:ext cx="7801203" cy="2677656"/>
          </a:xfrm>
          <a:prstGeom prst="rect">
            <a:avLst/>
          </a:prstGeom>
        </p:spPr>
        <p:txBody>
          <a:bodyPr wrap="square">
            <a:spAutoFit/>
          </a:bodyPr>
          <a:lstStyle/>
          <a:p>
            <a:r>
              <a:rPr lang="en-US" sz="2800" dirty="0"/>
              <a:t>And you may ask yourself, "Am I right? </a:t>
            </a:r>
          </a:p>
          <a:p>
            <a:r>
              <a:rPr lang="en-US" sz="2800" dirty="0"/>
              <a:t>			Am I wrong?"</a:t>
            </a:r>
          </a:p>
          <a:p>
            <a:r>
              <a:rPr lang="en-US" sz="2800" dirty="0"/>
              <a:t>And you may say to yourself, </a:t>
            </a:r>
          </a:p>
          <a:p>
            <a:r>
              <a:rPr lang="en-US" sz="2800" dirty="0"/>
              <a:t>			"My God! What have I done?"</a:t>
            </a:r>
          </a:p>
          <a:p>
            <a:r>
              <a:rPr lang="en-US" sz="2800" dirty="0"/>
              <a:t>		— Talking Heads</a:t>
            </a:r>
          </a:p>
          <a:p>
            <a:r>
              <a:rPr lang="en-US" sz="2800" dirty="0"/>
              <a:t>		     “Once in a Lifetime”</a:t>
            </a:r>
          </a:p>
        </p:txBody>
      </p:sp>
    </p:spTree>
    <p:extLst>
      <p:ext uri="{BB962C8B-B14F-4D97-AF65-F5344CB8AC3E}">
        <p14:creationId xmlns:p14="http://schemas.microsoft.com/office/powerpoint/2010/main" val="5035878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Implementation and Verification of the SABLE Heap Allocator</a:t>
            </a:r>
          </a:p>
        </p:txBody>
      </p:sp>
      <p:grpSp>
        <p:nvGrpSpPr>
          <p:cNvPr id="4" name="Group 12"/>
          <p:cNvGrpSpPr/>
          <p:nvPr/>
        </p:nvGrpSpPr>
        <p:grpSpPr>
          <a:xfrm>
            <a:off x="225970" y="1314450"/>
            <a:ext cx="4041231" cy="1469244"/>
            <a:chOff x="18276570" y="12992479"/>
            <a:chExt cx="12150091" cy="7227294"/>
          </a:xfrm>
        </p:grpSpPr>
        <p:sp>
          <p:nvSpPr>
            <p:cNvPr id="5" name="Rectangle 12"/>
            <p:cNvSpPr/>
            <p:nvPr/>
          </p:nvSpPr>
          <p:spPr bwMode="auto">
            <a:xfrm>
              <a:off x="18397452" y="12992479"/>
              <a:ext cx="12029209" cy="6103620"/>
            </a:xfrm>
            <a:custGeom>
              <a:avLst/>
              <a:gdLst>
                <a:gd name="connsiteX0" fmla="*/ 0 w 5879869"/>
                <a:gd name="connsiteY0" fmla="*/ 0 h 6103620"/>
                <a:gd name="connsiteX1" fmla="*/ 5879869 w 5879869"/>
                <a:gd name="connsiteY1" fmla="*/ 0 h 6103620"/>
                <a:gd name="connsiteX2" fmla="*/ 5879869 w 5879869"/>
                <a:gd name="connsiteY2" fmla="*/ 6103620 h 6103620"/>
                <a:gd name="connsiteX3" fmla="*/ 0 w 5879869"/>
                <a:gd name="connsiteY3" fmla="*/ 6103620 h 6103620"/>
                <a:gd name="connsiteX4" fmla="*/ 0 w 5879869"/>
                <a:gd name="connsiteY4" fmla="*/ 0 h 6103620"/>
                <a:gd name="connsiteX0" fmla="*/ 0 w 12029209"/>
                <a:gd name="connsiteY0" fmla="*/ 0 h 6103620"/>
                <a:gd name="connsiteX1" fmla="*/ 12029209 w 12029209"/>
                <a:gd name="connsiteY1" fmla="*/ 0 h 6103620"/>
                <a:gd name="connsiteX2" fmla="*/ 5879869 w 12029209"/>
                <a:gd name="connsiteY2" fmla="*/ 6103620 h 6103620"/>
                <a:gd name="connsiteX3" fmla="*/ 0 w 12029209"/>
                <a:gd name="connsiteY3" fmla="*/ 6103620 h 6103620"/>
                <a:gd name="connsiteX4" fmla="*/ 0 w 12029209"/>
                <a:gd name="connsiteY4" fmla="*/ 0 h 6103620"/>
                <a:gd name="connsiteX0" fmla="*/ 0 w 12029209"/>
                <a:gd name="connsiteY0" fmla="*/ 0 h 6103620"/>
                <a:gd name="connsiteX1" fmla="*/ 12029209 w 12029209"/>
                <a:gd name="connsiteY1" fmla="*/ 0 h 6103620"/>
                <a:gd name="connsiteX2" fmla="*/ 8988829 w 12029209"/>
                <a:gd name="connsiteY2" fmla="*/ 2986714 h 6103620"/>
                <a:gd name="connsiteX3" fmla="*/ 5879869 w 12029209"/>
                <a:gd name="connsiteY3" fmla="*/ 6103620 h 6103620"/>
                <a:gd name="connsiteX4" fmla="*/ 0 w 12029209"/>
                <a:gd name="connsiteY4" fmla="*/ 6103620 h 6103620"/>
                <a:gd name="connsiteX5" fmla="*/ 0 w 12029209"/>
                <a:gd name="connsiteY5" fmla="*/ 0 h 6103620"/>
                <a:gd name="connsiteX0" fmla="*/ 0 w 12052069"/>
                <a:gd name="connsiteY0" fmla="*/ 0 h 6103620"/>
                <a:gd name="connsiteX1" fmla="*/ 12029209 w 12052069"/>
                <a:gd name="connsiteY1" fmla="*/ 0 h 6103620"/>
                <a:gd name="connsiteX2" fmla="*/ 12052069 w 12052069"/>
                <a:gd name="connsiteY2" fmla="*/ 2940994 h 6103620"/>
                <a:gd name="connsiteX3" fmla="*/ 5879869 w 12052069"/>
                <a:gd name="connsiteY3" fmla="*/ 6103620 h 6103620"/>
                <a:gd name="connsiteX4" fmla="*/ 0 w 12052069"/>
                <a:gd name="connsiteY4" fmla="*/ 6103620 h 6103620"/>
                <a:gd name="connsiteX5" fmla="*/ 0 w 12052069"/>
                <a:gd name="connsiteY5" fmla="*/ 0 h 6103620"/>
                <a:gd name="connsiteX0" fmla="*/ 0 w 12052069"/>
                <a:gd name="connsiteY0" fmla="*/ 0 h 6103620"/>
                <a:gd name="connsiteX1" fmla="*/ 12029209 w 12052069"/>
                <a:gd name="connsiteY1" fmla="*/ 0 h 6103620"/>
                <a:gd name="connsiteX2" fmla="*/ 12052069 w 12052069"/>
                <a:gd name="connsiteY2" fmla="*/ 2940994 h 6103620"/>
                <a:gd name="connsiteX3" fmla="*/ 9148849 w 12052069"/>
                <a:gd name="connsiteY3" fmla="*/ 4381174 h 6103620"/>
                <a:gd name="connsiteX4" fmla="*/ 5879869 w 12052069"/>
                <a:gd name="connsiteY4" fmla="*/ 6103620 h 6103620"/>
                <a:gd name="connsiteX5" fmla="*/ 0 w 12052069"/>
                <a:gd name="connsiteY5" fmla="*/ 6103620 h 6103620"/>
                <a:gd name="connsiteX6" fmla="*/ 0 w 12052069"/>
                <a:gd name="connsiteY6" fmla="*/ 0 h 6103620"/>
                <a:gd name="connsiteX0" fmla="*/ 0 w 12052069"/>
                <a:gd name="connsiteY0" fmla="*/ 0 h 6103620"/>
                <a:gd name="connsiteX1" fmla="*/ 12029209 w 12052069"/>
                <a:gd name="connsiteY1" fmla="*/ 0 h 6103620"/>
                <a:gd name="connsiteX2" fmla="*/ 12052069 w 12052069"/>
                <a:gd name="connsiteY2" fmla="*/ 2940994 h 6103620"/>
                <a:gd name="connsiteX3" fmla="*/ 5879869 w 12052069"/>
                <a:gd name="connsiteY3" fmla="*/ 3078154 h 6103620"/>
                <a:gd name="connsiteX4" fmla="*/ 5879869 w 12052069"/>
                <a:gd name="connsiteY4" fmla="*/ 6103620 h 6103620"/>
                <a:gd name="connsiteX5" fmla="*/ 0 w 12052069"/>
                <a:gd name="connsiteY5" fmla="*/ 6103620 h 6103620"/>
                <a:gd name="connsiteX6" fmla="*/ 0 w 12052069"/>
                <a:gd name="connsiteY6" fmla="*/ 0 h 6103620"/>
                <a:gd name="connsiteX0" fmla="*/ 0 w 12052069"/>
                <a:gd name="connsiteY0" fmla="*/ 0 h 6103620"/>
                <a:gd name="connsiteX1" fmla="*/ 12029209 w 12052069"/>
                <a:gd name="connsiteY1" fmla="*/ 0 h 6103620"/>
                <a:gd name="connsiteX2" fmla="*/ 12052069 w 12052069"/>
                <a:gd name="connsiteY2" fmla="*/ 3055294 h 6103620"/>
                <a:gd name="connsiteX3" fmla="*/ 5879869 w 12052069"/>
                <a:gd name="connsiteY3" fmla="*/ 3078154 h 6103620"/>
                <a:gd name="connsiteX4" fmla="*/ 5879869 w 12052069"/>
                <a:gd name="connsiteY4" fmla="*/ 6103620 h 6103620"/>
                <a:gd name="connsiteX5" fmla="*/ 0 w 12052069"/>
                <a:gd name="connsiteY5" fmla="*/ 6103620 h 6103620"/>
                <a:gd name="connsiteX6" fmla="*/ 0 w 12052069"/>
                <a:gd name="connsiteY6" fmla="*/ 0 h 6103620"/>
                <a:gd name="connsiteX0" fmla="*/ 0 w 12029209"/>
                <a:gd name="connsiteY0" fmla="*/ 0 h 6103620"/>
                <a:gd name="connsiteX1" fmla="*/ 12029209 w 12029209"/>
                <a:gd name="connsiteY1" fmla="*/ 0 h 6103620"/>
                <a:gd name="connsiteX2" fmla="*/ 12029209 w 12029209"/>
                <a:gd name="connsiteY2" fmla="*/ 3101014 h 6103620"/>
                <a:gd name="connsiteX3" fmla="*/ 5879869 w 12029209"/>
                <a:gd name="connsiteY3" fmla="*/ 3078154 h 6103620"/>
                <a:gd name="connsiteX4" fmla="*/ 5879869 w 12029209"/>
                <a:gd name="connsiteY4" fmla="*/ 6103620 h 6103620"/>
                <a:gd name="connsiteX5" fmla="*/ 0 w 12029209"/>
                <a:gd name="connsiteY5" fmla="*/ 6103620 h 6103620"/>
                <a:gd name="connsiteX6" fmla="*/ 0 w 12029209"/>
                <a:gd name="connsiteY6" fmla="*/ 0 h 6103620"/>
                <a:gd name="connsiteX0" fmla="*/ 0 w 12029209"/>
                <a:gd name="connsiteY0" fmla="*/ 0 h 6103620"/>
                <a:gd name="connsiteX1" fmla="*/ 12029209 w 12029209"/>
                <a:gd name="connsiteY1" fmla="*/ 0 h 6103620"/>
                <a:gd name="connsiteX2" fmla="*/ 12029209 w 12029209"/>
                <a:gd name="connsiteY2" fmla="*/ 3055294 h 6103620"/>
                <a:gd name="connsiteX3" fmla="*/ 5879869 w 12029209"/>
                <a:gd name="connsiteY3" fmla="*/ 3078154 h 6103620"/>
                <a:gd name="connsiteX4" fmla="*/ 5879869 w 12029209"/>
                <a:gd name="connsiteY4" fmla="*/ 6103620 h 6103620"/>
                <a:gd name="connsiteX5" fmla="*/ 0 w 12029209"/>
                <a:gd name="connsiteY5" fmla="*/ 6103620 h 6103620"/>
                <a:gd name="connsiteX6" fmla="*/ 0 w 12029209"/>
                <a:gd name="connsiteY6" fmla="*/ 0 h 6103620"/>
                <a:gd name="connsiteX0" fmla="*/ 0 w 12029209"/>
                <a:gd name="connsiteY0" fmla="*/ 0 h 6103620"/>
                <a:gd name="connsiteX1" fmla="*/ 12029209 w 12029209"/>
                <a:gd name="connsiteY1" fmla="*/ 0 h 6103620"/>
                <a:gd name="connsiteX2" fmla="*/ 12029209 w 12029209"/>
                <a:gd name="connsiteY2" fmla="*/ 3074749 h 6103620"/>
                <a:gd name="connsiteX3" fmla="*/ 5879869 w 12029209"/>
                <a:gd name="connsiteY3" fmla="*/ 3078154 h 6103620"/>
                <a:gd name="connsiteX4" fmla="*/ 5879869 w 12029209"/>
                <a:gd name="connsiteY4" fmla="*/ 6103620 h 6103620"/>
                <a:gd name="connsiteX5" fmla="*/ 0 w 12029209"/>
                <a:gd name="connsiteY5" fmla="*/ 6103620 h 6103620"/>
                <a:gd name="connsiteX6" fmla="*/ 0 w 12029209"/>
                <a:gd name="connsiteY6" fmla="*/ 0 h 6103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29209" h="6103620">
                  <a:moveTo>
                    <a:pt x="0" y="0"/>
                  </a:moveTo>
                  <a:lnTo>
                    <a:pt x="12029209" y="0"/>
                  </a:lnTo>
                  <a:lnTo>
                    <a:pt x="12029209" y="3074749"/>
                  </a:lnTo>
                  <a:lnTo>
                    <a:pt x="5879869" y="3078154"/>
                  </a:lnTo>
                  <a:lnTo>
                    <a:pt x="5879869" y="6103620"/>
                  </a:lnTo>
                  <a:lnTo>
                    <a:pt x="0" y="6103620"/>
                  </a:lnTo>
                  <a:lnTo>
                    <a:pt x="0" y="0"/>
                  </a:lnTo>
                  <a:close/>
                </a:path>
              </a:pathLst>
            </a:cu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Narrow" pitchFamily="34" charset="0"/>
              </a:endParaRPr>
            </a:p>
          </p:txBody>
        </p:sp>
        <p:sp>
          <p:nvSpPr>
            <p:cNvPr id="6" name="Rounded Rectangle 5"/>
            <p:cNvSpPr/>
            <p:nvPr/>
          </p:nvSpPr>
          <p:spPr bwMode="auto">
            <a:xfrm>
              <a:off x="19065240" y="16655719"/>
              <a:ext cx="4526280" cy="1920240"/>
            </a:xfrm>
            <a:prstGeom prst="roundRect">
              <a:avLst/>
            </a:prstGeom>
            <a:solidFill>
              <a:srgbClr val="DD4814"/>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a:ln>
                    <a:noFill/>
                  </a:ln>
                  <a:solidFill>
                    <a:schemeClr val="bg2"/>
                  </a:solidFill>
                  <a:effectLst/>
                  <a:latin typeface="Arial Narrow" pitchFamily="34" charset="0"/>
                </a:rPr>
                <a:t>C-SIMPL</a:t>
              </a:r>
            </a:p>
          </p:txBody>
        </p:sp>
        <p:sp>
          <p:nvSpPr>
            <p:cNvPr id="7" name="Rounded Rectangle 6"/>
            <p:cNvSpPr/>
            <p:nvPr/>
          </p:nvSpPr>
          <p:spPr bwMode="auto">
            <a:xfrm>
              <a:off x="19042380" y="13456496"/>
              <a:ext cx="4526280" cy="1920240"/>
            </a:xfrm>
            <a:prstGeom prst="roundRect">
              <a:avLst/>
            </a:prstGeom>
            <a:solidFill>
              <a:srgbClr val="DD4814"/>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a:ln>
                    <a:noFill/>
                  </a:ln>
                  <a:solidFill>
                    <a:srgbClr val="424242"/>
                  </a:solidFill>
                  <a:effectLst/>
                  <a:latin typeface="Arial Narrow" pitchFamily="34" charset="0"/>
                </a:rPr>
                <a:t>Monadic</a:t>
              </a:r>
              <a:r>
                <a:rPr kumimoji="0" lang="en-US" sz="1600" b="1" i="0" u="none" strike="noStrike" cap="none" normalizeH="0" dirty="0">
                  <a:ln>
                    <a:noFill/>
                  </a:ln>
                  <a:solidFill>
                    <a:srgbClr val="424242"/>
                  </a:solidFill>
                  <a:effectLst/>
                  <a:latin typeface="Arial Narrow" pitchFamily="34" charset="0"/>
                </a:rPr>
                <a:t> Model</a:t>
              </a:r>
              <a:endParaRPr kumimoji="0" lang="en-US" sz="1600" b="1" i="0" u="none" strike="noStrike" cap="none" normalizeH="0" baseline="0" dirty="0">
                <a:ln>
                  <a:noFill/>
                </a:ln>
                <a:solidFill>
                  <a:srgbClr val="424242"/>
                </a:solidFill>
                <a:effectLst/>
                <a:latin typeface="Arial Narrow" pitchFamily="34" charset="0"/>
              </a:endParaRPr>
            </a:p>
          </p:txBody>
        </p:sp>
        <p:sp>
          <p:nvSpPr>
            <p:cNvPr id="8" name="Rounded Rectangle 7"/>
            <p:cNvSpPr/>
            <p:nvPr/>
          </p:nvSpPr>
          <p:spPr bwMode="auto">
            <a:xfrm>
              <a:off x="25328880" y="16655719"/>
              <a:ext cx="4526280" cy="1920240"/>
            </a:xfrm>
            <a:prstGeom prst="roundRect">
              <a:avLst/>
            </a:prstGeom>
            <a:solidFill>
              <a:srgbClr val="DD4814"/>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a:ln>
                    <a:noFill/>
                  </a:ln>
                  <a:solidFill>
                    <a:srgbClr val="424242"/>
                  </a:solidFill>
                  <a:effectLst/>
                  <a:latin typeface="Arial Narrow" pitchFamily="34" charset="0"/>
                </a:rPr>
                <a:t>C Source</a:t>
              </a:r>
            </a:p>
          </p:txBody>
        </p:sp>
        <p:sp>
          <p:nvSpPr>
            <p:cNvPr id="9" name="TextBox 8"/>
            <p:cNvSpPr txBox="1"/>
            <p:nvPr/>
          </p:nvSpPr>
          <p:spPr>
            <a:xfrm>
              <a:off x="18276570" y="18857199"/>
              <a:ext cx="3090977" cy="1362574"/>
            </a:xfrm>
            <a:prstGeom prst="rect">
              <a:avLst/>
            </a:prstGeom>
            <a:noFill/>
          </p:spPr>
          <p:txBody>
            <a:bodyPr wrap="square" rtlCol="0">
              <a:spAutoFit/>
            </a:bodyPr>
            <a:lstStyle/>
            <a:p>
              <a:pPr algn="ctr"/>
              <a:r>
                <a:rPr lang="en-US" sz="1200" b="1" dirty="0">
                  <a:latin typeface="Arial Narrow" pitchFamily="34" charset="0"/>
                </a:rPr>
                <a:t>Isabelle/HOL</a:t>
              </a:r>
            </a:p>
          </p:txBody>
        </p:sp>
        <p:sp>
          <p:nvSpPr>
            <p:cNvPr id="10" name="Left Arrow 9"/>
            <p:cNvSpPr/>
            <p:nvPr/>
          </p:nvSpPr>
          <p:spPr bwMode="auto">
            <a:xfrm>
              <a:off x="23735260" y="17053560"/>
              <a:ext cx="1502179" cy="1028700"/>
            </a:xfrm>
            <a:prstGeom prst="leftArrow">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Narrow" pitchFamily="34" charset="0"/>
              </a:endParaRPr>
            </a:p>
          </p:txBody>
        </p:sp>
        <p:sp>
          <p:nvSpPr>
            <p:cNvPr id="11" name="Left Arrow 10"/>
            <p:cNvSpPr/>
            <p:nvPr/>
          </p:nvSpPr>
          <p:spPr bwMode="auto">
            <a:xfrm>
              <a:off x="23735259" y="13902266"/>
              <a:ext cx="1502179" cy="1028700"/>
            </a:xfrm>
            <a:prstGeom prst="leftArrow">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Narrow" pitchFamily="34" charset="0"/>
              </a:endParaRPr>
            </a:p>
          </p:txBody>
        </p:sp>
        <p:sp>
          <p:nvSpPr>
            <p:cNvPr id="12" name="Up-Down Arrow 11"/>
            <p:cNvSpPr/>
            <p:nvPr/>
          </p:nvSpPr>
          <p:spPr bwMode="auto">
            <a:xfrm>
              <a:off x="20848320" y="15470636"/>
              <a:ext cx="1005840" cy="1105376"/>
            </a:xfrm>
            <a:prstGeom prst="upDownArrow">
              <a:avLst>
                <a:gd name="adj1" fmla="val 50000"/>
                <a:gd name="adj2" fmla="val 28168"/>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Narrow" pitchFamily="34" charset="0"/>
              </a:endParaRPr>
            </a:p>
          </p:txBody>
        </p:sp>
        <p:sp>
          <p:nvSpPr>
            <p:cNvPr id="13" name="Round Diagonal Corner Rectangle 12"/>
            <p:cNvSpPr/>
            <p:nvPr/>
          </p:nvSpPr>
          <p:spPr bwMode="auto">
            <a:xfrm>
              <a:off x="25328880" y="13456496"/>
              <a:ext cx="4526280" cy="1920240"/>
            </a:xfrm>
            <a:prstGeom prst="round2Diag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Arial Narrow" pitchFamily="34" charset="0"/>
                </a:rPr>
                <a:t>Formal Proofs</a:t>
              </a:r>
            </a:p>
          </p:txBody>
        </p:sp>
      </p:grpSp>
      <p:sp>
        <p:nvSpPr>
          <p:cNvPr id="14" name="TextBox 13"/>
          <p:cNvSpPr txBox="1"/>
          <p:nvPr/>
        </p:nvSpPr>
        <p:spPr>
          <a:xfrm>
            <a:off x="4356628" y="1344587"/>
            <a:ext cx="4495800" cy="1200329"/>
          </a:xfrm>
          <a:prstGeom prst="rect">
            <a:avLst/>
          </a:prstGeom>
          <a:noFill/>
        </p:spPr>
        <p:txBody>
          <a:bodyPr wrap="square" rtlCol="0">
            <a:spAutoFit/>
          </a:bodyPr>
          <a:lstStyle/>
          <a:p>
            <a:pPr marR="0" lvl="0" defTabSz="914400" eaLnBrk="1" fontAlgn="auto" latinLnBrk="0" hangingPunct="1">
              <a:lnSpc>
                <a:spcPct val="100000"/>
              </a:lnSpc>
              <a:spcBef>
                <a:spcPts val="0"/>
              </a:spcBef>
              <a:spcAft>
                <a:spcPts val="0"/>
              </a:spcAft>
              <a:buClrTx/>
              <a:buSzTx/>
              <a:buFont typeface="Arial" charset="0"/>
              <a:buNone/>
              <a:tabLst/>
              <a:defRPr/>
            </a:pPr>
            <a:r>
              <a:rPr lang="en-US" sz="1800" dirty="0">
                <a:latin typeface="Arial Narrow" pitchFamily="34" charset="0"/>
                <a:ea typeface="Cambria" charset="0"/>
                <a:cs typeface="Cambria" charset="0"/>
              </a:rPr>
              <a:t>We verify the code using Isabelle/</a:t>
            </a:r>
            <a:r>
              <a:rPr lang="en-US" sz="1800" dirty="0" err="1">
                <a:latin typeface="Arial Narrow" pitchFamily="34" charset="0"/>
                <a:ea typeface="Cambria" charset="0"/>
                <a:cs typeface="Cambria" charset="0"/>
              </a:rPr>
              <a:t>HOL</a:t>
            </a:r>
            <a:r>
              <a:rPr lang="en-US" sz="1800" dirty="0">
                <a:latin typeface="Arial Narrow" pitchFamily="34" charset="0"/>
                <a:ea typeface="Cambria" charset="0"/>
                <a:cs typeface="Cambria" charset="0"/>
                <a:sym typeface="Wingdings" pitchFamily="2" charset="2"/>
              </a:rPr>
              <a:t> </a:t>
            </a:r>
            <a:r>
              <a:rPr lang="en-US" sz="1800" dirty="0">
                <a:latin typeface="Arial Narrow" pitchFamily="34" charset="0"/>
                <a:ea typeface="Cambria" charset="0"/>
                <a:cs typeface="Cambria" charset="0"/>
              </a:rPr>
              <a:t>    </a:t>
            </a:r>
          </a:p>
          <a:p>
            <a:pPr marR="0" lvl="0" defTabSz="914400" eaLnBrk="1" fontAlgn="auto" latinLnBrk="0" hangingPunct="1">
              <a:lnSpc>
                <a:spcPct val="100000"/>
              </a:lnSpc>
              <a:spcBef>
                <a:spcPts val="0"/>
              </a:spcBef>
              <a:spcAft>
                <a:spcPts val="0"/>
              </a:spcAft>
              <a:buClrTx/>
              <a:buSzTx/>
              <a:buFont typeface="Arial" charset="0"/>
              <a:buNone/>
              <a:tabLst/>
              <a:defRPr/>
            </a:pPr>
            <a:r>
              <a:rPr lang="en-US" sz="1800" dirty="0">
                <a:latin typeface="Arial Narrow" pitchFamily="34" charset="0"/>
                <a:ea typeface="Cambria" charset="0"/>
                <a:cs typeface="Cambria" charset="0"/>
              </a:rPr>
              <a:t>a proof assistant for higher order logic. </a:t>
            </a:r>
          </a:p>
          <a:p>
            <a:pPr marR="0" lvl="0" defTabSz="914400" eaLnBrk="1" fontAlgn="auto" latinLnBrk="0" hangingPunct="1">
              <a:lnSpc>
                <a:spcPct val="100000"/>
              </a:lnSpc>
              <a:spcBef>
                <a:spcPts val="0"/>
              </a:spcBef>
              <a:spcAft>
                <a:spcPts val="0"/>
              </a:spcAft>
              <a:buClrTx/>
              <a:buSzTx/>
              <a:buFont typeface="Arial" charset="0"/>
              <a:buNone/>
              <a:tabLst/>
              <a:defRPr/>
            </a:pPr>
            <a:endParaRPr lang="en-US" sz="1800" dirty="0">
              <a:latin typeface="Arial Narrow" pitchFamily="34" charset="0"/>
              <a:ea typeface="Cambria" charset="0"/>
              <a:cs typeface="Cambria" charset="0"/>
            </a:endParaRPr>
          </a:p>
          <a:p>
            <a:pPr marR="0" lvl="0" defTabSz="914400" eaLnBrk="1" fontAlgn="auto" latinLnBrk="0" hangingPunct="1">
              <a:lnSpc>
                <a:spcPct val="100000"/>
              </a:lnSpc>
              <a:spcBef>
                <a:spcPts val="0"/>
              </a:spcBef>
              <a:spcAft>
                <a:spcPts val="0"/>
              </a:spcAft>
              <a:buClrTx/>
              <a:buSzTx/>
              <a:buFont typeface="Arial" charset="0"/>
              <a:buNone/>
              <a:tabLst/>
              <a:defRPr/>
            </a:pPr>
            <a:r>
              <a:rPr lang="en-US" sz="1800" dirty="0">
                <a:latin typeface="Arial Narrow" pitchFamily="34" charset="0"/>
                <a:ea typeface="Cambria" charset="0"/>
                <a:cs typeface="Cambria" charset="0"/>
              </a:rPr>
              <a:t>Our development process follows in a  4 step cycle:</a:t>
            </a:r>
          </a:p>
        </p:txBody>
      </p:sp>
      <p:sp>
        <p:nvSpPr>
          <p:cNvPr id="15" name="TextBox 14"/>
          <p:cNvSpPr txBox="1"/>
          <p:nvPr/>
        </p:nvSpPr>
        <p:spPr>
          <a:xfrm>
            <a:off x="343933" y="2804458"/>
            <a:ext cx="8571880" cy="2308324"/>
          </a:xfrm>
          <a:prstGeom prst="rect">
            <a:avLst/>
          </a:prstGeom>
          <a:noFill/>
        </p:spPr>
        <p:txBody>
          <a:bodyPr wrap="square" rtlCol="0">
            <a:spAutoFit/>
          </a:bodyPr>
          <a:lstStyle/>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lang="en-US" sz="1800" dirty="0">
                <a:latin typeface="Arial Narrow" pitchFamily="34" charset="0"/>
                <a:ea typeface="Cambria" charset="0"/>
                <a:cs typeface="Cambria" charset="0"/>
              </a:rPr>
              <a:t>We parse the C source code into a primitive imperative language called C-SIMPL, which precisely models C memory semantics</a:t>
            </a:r>
          </a:p>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lang="en-US" sz="1800" dirty="0">
                <a:latin typeface="Arial Narrow" pitchFamily="34" charset="0"/>
                <a:ea typeface="Cambria" charset="0"/>
                <a:cs typeface="Cambria" charset="0"/>
              </a:rPr>
              <a:t>We lift the C-SIMPL code into imperative monadic code using the NICTA </a:t>
            </a:r>
            <a:r>
              <a:rPr lang="en-US" sz="1800" dirty="0" err="1">
                <a:latin typeface="Arial Narrow" pitchFamily="34" charset="0"/>
                <a:ea typeface="Cambria" charset="0"/>
                <a:cs typeface="Cambria" charset="0"/>
              </a:rPr>
              <a:t>AutoCorres</a:t>
            </a:r>
            <a:r>
              <a:rPr lang="en-US" sz="1800" dirty="0">
                <a:latin typeface="Arial Narrow" pitchFamily="34" charset="0"/>
                <a:ea typeface="Cambria" charset="0"/>
                <a:cs typeface="Cambria" charset="0"/>
              </a:rPr>
              <a:t> tool, which automatically proves that the C-SIMPL code exhibits the same behavior as the abstracted code</a:t>
            </a:r>
          </a:p>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lang="en-US" sz="1800" dirty="0">
                <a:latin typeface="Arial Narrow" pitchFamily="34" charset="0"/>
                <a:ea typeface="Cambria" charset="0"/>
                <a:cs typeface="Cambria" charset="0"/>
              </a:rPr>
              <a:t>We use a Verification Condition Generator to prove Hoare triples over the </a:t>
            </a:r>
            <a:r>
              <a:rPr lang="en-US" sz="1800" dirty="0" err="1">
                <a:latin typeface="Arial Narrow" pitchFamily="34" charset="0"/>
                <a:ea typeface="Courier New" charset="0"/>
                <a:cs typeface="Courier New" charset="0"/>
              </a:rPr>
              <a:t>alloc</a:t>
            </a:r>
            <a:r>
              <a:rPr lang="en-US" sz="1800" dirty="0">
                <a:latin typeface="Arial Narrow" pitchFamily="34" charset="0"/>
                <a:ea typeface="Courier New" charset="0"/>
                <a:cs typeface="Courier New" charset="0"/>
              </a:rPr>
              <a:t> </a:t>
            </a:r>
            <a:r>
              <a:rPr lang="en-US" sz="1800" dirty="0">
                <a:latin typeface="Arial Narrow" pitchFamily="34" charset="0"/>
                <a:ea typeface="Cambria" charset="0"/>
                <a:cs typeface="Cambria" charset="0"/>
              </a:rPr>
              <a:t>function</a:t>
            </a:r>
          </a:p>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lang="en-US" sz="1800" dirty="0">
                <a:latin typeface="Arial Narrow" pitchFamily="34" charset="0"/>
                <a:ea typeface="Cambria" charset="0"/>
                <a:cs typeface="Cambria" charset="0"/>
              </a:rPr>
              <a:t>Bugs in the code will prevent us from proving Hoare triples. When this happens, we fix the bug and go back to Step 1.</a:t>
            </a:r>
          </a:p>
        </p:txBody>
      </p:sp>
    </p:spTree>
    <p:extLst>
      <p:ext uri="{BB962C8B-B14F-4D97-AF65-F5344CB8AC3E}">
        <p14:creationId xmlns:p14="http://schemas.microsoft.com/office/powerpoint/2010/main" val="291283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Verified Properties of the </a:t>
            </a:r>
            <a:br>
              <a:rPr lang="en-US" dirty="0"/>
            </a:br>
            <a:r>
              <a:rPr lang="en-US" dirty="0"/>
              <a:t>Heap Allocator</a:t>
            </a:r>
          </a:p>
        </p:txBody>
      </p:sp>
      <p:sp>
        <p:nvSpPr>
          <p:cNvPr id="3" name="Content Placeholder 2"/>
          <p:cNvSpPr>
            <a:spLocks noGrp="1"/>
          </p:cNvSpPr>
          <p:nvPr>
            <p:ph idx="1"/>
          </p:nvPr>
        </p:nvSpPr>
        <p:spPr>
          <a:xfrm>
            <a:off x="457200" y="1200151"/>
            <a:ext cx="8229600" cy="2305050"/>
          </a:xfrm>
        </p:spPr>
        <p:txBody>
          <a:bodyPr/>
          <a:lstStyle/>
          <a:p>
            <a:r>
              <a:rPr lang="en-US" sz="2800" dirty="0"/>
              <a:t>Calls to </a:t>
            </a:r>
            <a:r>
              <a:rPr lang="en-US" sz="2800" dirty="0" err="1"/>
              <a:t>alloc</a:t>
            </a:r>
            <a:r>
              <a:rPr lang="en-US" sz="2800" dirty="0"/>
              <a:t> cannot fail (guaranteed to return)</a:t>
            </a:r>
          </a:p>
          <a:p>
            <a:r>
              <a:rPr lang="en-US" sz="2800" dirty="0"/>
              <a:t>Allocator correctly calculates available memory</a:t>
            </a:r>
          </a:p>
          <a:p>
            <a:r>
              <a:rPr lang="en-US" sz="2800" dirty="0"/>
              <a:t>All “free” areas really are</a:t>
            </a:r>
          </a:p>
          <a:p>
            <a:r>
              <a:rPr lang="en-US" sz="2800" dirty="0" err="1"/>
              <a:t>alloc</a:t>
            </a:r>
            <a:r>
              <a:rPr lang="en-US" sz="2800" dirty="0"/>
              <a:t>() cannot corrupt the heap</a:t>
            </a:r>
          </a:p>
        </p:txBody>
      </p:sp>
      <p:sp>
        <p:nvSpPr>
          <p:cNvPr id="4" name="TextBox 3"/>
          <p:cNvSpPr txBox="1"/>
          <p:nvPr/>
        </p:nvSpPr>
        <p:spPr>
          <a:xfrm>
            <a:off x="575734" y="3924300"/>
            <a:ext cx="8111067" cy="307777"/>
          </a:xfrm>
          <a:prstGeom prst="rect">
            <a:avLst/>
          </a:prstGeom>
          <a:noFill/>
        </p:spPr>
        <p:txBody>
          <a:bodyPr wrap="square" rtlCol="0">
            <a:spAutoFit/>
          </a:bodyPr>
          <a:lstStyle/>
          <a:p>
            <a:endParaRPr lang="en-US" dirty="0"/>
          </a:p>
        </p:txBody>
      </p:sp>
      <p:sp>
        <p:nvSpPr>
          <p:cNvPr id="5" name="TextBox 4"/>
          <p:cNvSpPr txBox="1"/>
          <p:nvPr/>
        </p:nvSpPr>
        <p:spPr>
          <a:xfrm>
            <a:off x="575733" y="3523155"/>
            <a:ext cx="7840134" cy="1384995"/>
          </a:xfrm>
          <a:prstGeom prst="rect">
            <a:avLst/>
          </a:prstGeom>
          <a:noFill/>
        </p:spPr>
        <p:txBody>
          <a:bodyPr wrap="square" rtlCol="0">
            <a:spAutoFit/>
          </a:bodyPr>
          <a:lstStyle/>
          <a:p>
            <a:pPr algn="ctr"/>
            <a:r>
              <a:rPr lang="en-US" sz="2800" dirty="0">
                <a:solidFill>
                  <a:srgbClr val="FF0000"/>
                </a:solidFill>
              </a:rPr>
              <a:t>Note:  we discovered and fixed two bugs that were legitimate vulnerabilities (unsigned integer overflow and an improper comparison)</a:t>
            </a:r>
          </a:p>
        </p:txBody>
      </p:sp>
    </p:spTree>
    <p:extLst>
      <p:ext uri="{BB962C8B-B14F-4D97-AF65-F5344CB8AC3E}">
        <p14:creationId xmlns:p14="http://schemas.microsoft.com/office/powerpoint/2010/main" val="1633455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5" name="TextBox 4"/>
          <p:cNvSpPr txBox="1"/>
          <p:nvPr/>
        </p:nvSpPr>
        <p:spPr>
          <a:xfrm>
            <a:off x="512754" y="830346"/>
            <a:ext cx="8075776" cy="3539430"/>
          </a:xfrm>
          <a:prstGeom prst="rect">
            <a:avLst/>
          </a:prstGeom>
          <a:noFill/>
        </p:spPr>
        <p:txBody>
          <a:bodyPr wrap="square">
            <a:spAutoFit/>
          </a:bodyPr>
          <a:lstStyle/>
          <a:p>
            <a:pPr algn="ctr">
              <a:defRPr/>
            </a:pPr>
            <a:r>
              <a:rPr lang="en-US" sz="1600" b="1" dirty="0">
                <a:latin typeface="Arial Narrow" panose="020B0606020202030204" pitchFamily="34" charset="0"/>
              </a:rPr>
              <a:t>SABLE</a:t>
            </a:r>
          </a:p>
          <a:p>
            <a:pPr marL="285750" indent="-285750">
              <a:buFont typeface="Wingdings" panose="05000000000000000000" pitchFamily="2" charset="2"/>
              <a:buChar char="v"/>
              <a:defRPr/>
            </a:pPr>
            <a:r>
              <a:rPr lang="en-US" dirty="0">
                <a:latin typeface="Arial Narrow" panose="020B0606020202030204" pitchFamily="34" charset="0"/>
              </a:rPr>
              <a:t>S/W utilizes H/W “root of trust”</a:t>
            </a:r>
          </a:p>
          <a:p>
            <a:pPr marL="742950" lvl="1" indent="-285750">
              <a:buFont typeface="Courier New" panose="02070309020205020404" pitchFamily="49" charset="0"/>
              <a:buChar char="o"/>
              <a:defRPr/>
            </a:pPr>
            <a:r>
              <a:rPr lang="en-US" dirty="0">
                <a:latin typeface="Arial Narrow" panose="020B0606020202030204" pitchFamily="34" charset="0"/>
              </a:rPr>
              <a:t>Trusted Platform Module (TPM chip) with “hardware protected capabilities”</a:t>
            </a:r>
          </a:p>
          <a:p>
            <a:pPr marL="1200150" lvl="2" indent="-285750">
              <a:buFont typeface="Arial" panose="020B0604020202020204" pitchFamily="34" charset="0"/>
              <a:buChar char="•"/>
              <a:defRPr/>
            </a:pPr>
            <a:r>
              <a:rPr lang="en-US" dirty="0">
                <a:latin typeface="Arial Narrow" panose="020B0606020202030204" pitchFamily="34" charset="0"/>
              </a:rPr>
              <a:t>24 Platform Configuration Registers (PCRs) into which 160 bit hashes are “extended”</a:t>
            </a:r>
          </a:p>
          <a:p>
            <a:pPr marL="1200150" lvl="2" indent="-285750">
              <a:buFont typeface="Arial" panose="020B0604020202020204" pitchFamily="34" charset="0"/>
              <a:buChar char="•"/>
              <a:defRPr/>
            </a:pPr>
            <a:r>
              <a:rPr lang="en-US" dirty="0">
                <a:latin typeface="Arial Narrow" panose="020B0606020202030204" pitchFamily="34" charset="0"/>
              </a:rPr>
              <a:t>“seal” critical data (</a:t>
            </a:r>
            <a:r>
              <a:rPr lang="en-US" i="1" dirty="0">
                <a:latin typeface="Arial Narrow" panose="020B0606020202030204" pitchFamily="34" charset="0"/>
              </a:rPr>
              <a:t>e.g. </a:t>
            </a:r>
            <a:r>
              <a:rPr lang="en-US" dirty="0">
                <a:latin typeface="Arial Narrow" panose="020B0606020202030204" pitchFamily="34" charset="0"/>
              </a:rPr>
              <a:t>keys) to trusted state / unseal only in repeat of that state</a:t>
            </a:r>
          </a:p>
          <a:p>
            <a:pPr marL="1200150" lvl="2" indent="-285750">
              <a:buFont typeface="Arial" panose="020B0604020202020204" pitchFamily="34" charset="0"/>
              <a:buChar char="•"/>
              <a:defRPr/>
            </a:pPr>
            <a:r>
              <a:rPr lang="en-US" dirty="0">
                <a:latin typeface="Arial Narrow" panose="020B0606020202030204" pitchFamily="34" charset="0"/>
              </a:rPr>
              <a:t>SABLE uses both non- &amp; -resettable PCRs to enable nested boot &amp; Flicker</a:t>
            </a:r>
          </a:p>
          <a:p>
            <a:pPr marL="742950" lvl="1" indent="-285750">
              <a:buFont typeface="Courier New" panose="02070309020205020404" pitchFamily="49" charset="0"/>
              <a:buChar char="o"/>
              <a:defRPr/>
            </a:pPr>
            <a:r>
              <a:rPr lang="en-US" dirty="0">
                <a:latin typeface="Arial Narrow" panose="020B0606020202030204" pitchFamily="34" charset="0"/>
              </a:rPr>
              <a:t>Dynamic Root of Trust for Measurement (DRTM) processor instructions</a:t>
            </a:r>
          </a:p>
          <a:p>
            <a:pPr marL="1200150" lvl="2" indent="-285750">
              <a:buFont typeface="Arial" panose="020B0604020202020204" pitchFamily="34" charset="0"/>
              <a:buChar char="•"/>
              <a:defRPr/>
            </a:pPr>
            <a:r>
              <a:rPr lang="en-US" dirty="0">
                <a:latin typeface="Arial Narrow" panose="020B0606020202030204" pitchFamily="34" charset="0"/>
              </a:rPr>
              <a:t>AMD </a:t>
            </a:r>
            <a:r>
              <a:rPr lang="en-US" dirty="0" err="1">
                <a:latin typeface="Arial Narrow" panose="020B0606020202030204" pitchFamily="34" charset="0"/>
              </a:rPr>
              <a:t>skinit</a:t>
            </a:r>
            <a:r>
              <a:rPr lang="en-US" dirty="0">
                <a:latin typeface="Arial Narrow" panose="020B0606020202030204" pitchFamily="34" charset="0"/>
              </a:rPr>
              <a:t> / Intel </a:t>
            </a:r>
            <a:r>
              <a:rPr lang="en-US" dirty="0" err="1">
                <a:latin typeface="Arial Narrow" panose="020B0606020202030204" pitchFamily="34" charset="0"/>
              </a:rPr>
              <a:t>senter</a:t>
            </a:r>
            <a:r>
              <a:rPr lang="en-US" dirty="0">
                <a:latin typeface="Arial Narrow" panose="020B0606020202030204" pitchFamily="34" charset="0"/>
              </a:rPr>
              <a:t> reset system to safe state &amp; “late launch” Secure Loader Block</a:t>
            </a:r>
          </a:p>
          <a:p>
            <a:pPr marL="1200150" lvl="2" indent="-285750">
              <a:buFont typeface="Arial" panose="020B0604020202020204" pitchFamily="34" charset="0"/>
              <a:buChar char="•"/>
              <a:defRPr/>
            </a:pPr>
            <a:r>
              <a:rPr lang="en-US" dirty="0">
                <a:latin typeface="Arial Narrow" panose="020B0606020202030204" pitchFamily="34" charset="0"/>
              </a:rPr>
              <a:t>code in SLB is measured (hash extended into PCRs), measures &amp; launches other code</a:t>
            </a:r>
          </a:p>
          <a:p>
            <a:pPr marL="1200150" lvl="2" indent="-285750">
              <a:buFont typeface="Arial" panose="020B0604020202020204" pitchFamily="34" charset="0"/>
              <a:buChar char="•"/>
              <a:defRPr/>
            </a:pPr>
            <a:r>
              <a:rPr lang="en-US" i="1" dirty="0">
                <a:latin typeface="Arial Narrow" panose="020B0606020202030204" pitchFamily="34" charset="0"/>
              </a:rPr>
              <a:t>secure</a:t>
            </a:r>
            <a:r>
              <a:rPr lang="en-US" dirty="0">
                <a:latin typeface="Arial Narrow" panose="020B0606020202030204" pitchFamily="34" charset="0"/>
              </a:rPr>
              <a:t> boot precludes untrusted code gaining access to sensitive code, data, keys, etc.</a:t>
            </a:r>
          </a:p>
          <a:p>
            <a:pPr marL="1200150" lvl="2" indent="-285750">
              <a:buFont typeface="Arial" panose="020B0604020202020204" pitchFamily="34" charset="0"/>
              <a:buChar char="•"/>
              <a:defRPr/>
            </a:pPr>
            <a:r>
              <a:rPr lang="en-US" i="1" dirty="0">
                <a:latin typeface="Arial Narrow" panose="020B0606020202030204" pitchFamily="34" charset="0"/>
              </a:rPr>
              <a:t>trusted</a:t>
            </a:r>
            <a:r>
              <a:rPr lang="en-US" dirty="0">
                <a:latin typeface="Arial Narrow" panose="020B0606020202030204" pitchFamily="34" charset="0"/>
              </a:rPr>
              <a:t> boot enables subsequent local &amp; remote attestation of system configuration</a:t>
            </a:r>
          </a:p>
          <a:p>
            <a:pPr marL="285750" indent="-285750">
              <a:buFont typeface="Wingdings" panose="05000000000000000000" pitchFamily="2" charset="2"/>
              <a:buChar char="v"/>
              <a:defRPr/>
            </a:pPr>
            <a:r>
              <a:rPr lang="en-US" dirty="0">
                <a:latin typeface="Arial Narrow" panose="020B0606020202030204" pitchFamily="34" charset="0"/>
              </a:rPr>
              <a:t>SABLE written to facilitate independent formal verification</a:t>
            </a:r>
          </a:p>
          <a:p>
            <a:pPr marL="285750" lvl="1" indent="-285750">
              <a:buFont typeface="Wingdings" panose="05000000000000000000" pitchFamily="2" charset="2"/>
              <a:buChar char="v"/>
              <a:defRPr/>
            </a:pPr>
            <a:r>
              <a:rPr lang="en-US" b="1" dirty="0">
                <a:latin typeface="Arial Narrow" pitchFamily="34" charset="0"/>
              </a:rPr>
              <a:t>O</a:t>
            </a:r>
            <a:r>
              <a:rPr lang="en" b="1" dirty="0">
                <a:latin typeface="Arial Narrow" pitchFamily="34" charset="0"/>
              </a:rPr>
              <a:t>nly capability-based secure boot of which we are aware</a:t>
            </a:r>
          </a:p>
          <a:p>
            <a:pPr marL="742950" lvl="1" indent="-285750">
              <a:buFont typeface="Courier New" panose="02070309020205020404" pitchFamily="49" charset="0"/>
              <a:buChar char="o"/>
              <a:defRPr/>
            </a:pPr>
            <a:r>
              <a:rPr lang="en" dirty="0">
                <a:latin typeface="Arial Narrow" panose="020B0606020202030204" pitchFamily="34" charset="0"/>
              </a:rPr>
              <a:t>if TCB measurements wrong, </a:t>
            </a:r>
            <a:r>
              <a:rPr lang="en-US" dirty="0">
                <a:latin typeface="Arial Narrow" panose="020B0606020202030204" pitchFamily="34" charset="0"/>
              </a:rPr>
              <a:t>n</a:t>
            </a:r>
            <a:r>
              <a:rPr lang="en" dirty="0">
                <a:latin typeface="Arial Narrow" panose="020B0606020202030204" pitchFamily="34" charset="0"/>
              </a:rPr>
              <a:t>ot just “will not complete boot”, </a:t>
            </a:r>
            <a:r>
              <a:rPr lang="en-US" dirty="0">
                <a:latin typeface="Arial Narrow" panose="020B0606020202030204" pitchFamily="34" charset="0"/>
              </a:rPr>
              <a:t>but also </a:t>
            </a:r>
            <a:r>
              <a:rPr lang="en" dirty="0">
                <a:latin typeface="Arial Narrow" panose="020B0606020202030204" pitchFamily="34" charset="0"/>
              </a:rPr>
              <a:t>“</a:t>
            </a:r>
            <a:r>
              <a:rPr lang="en" i="1" dirty="0">
                <a:latin typeface="Arial Narrow" panose="020B0606020202030204" pitchFamily="34" charset="0"/>
              </a:rPr>
              <a:t>cannot</a:t>
            </a:r>
            <a:r>
              <a:rPr lang="en" dirty="0">
                <a:latin typeface="Arial Narrow" panose="020B0606020202030204" pitchFamily="34" charset="0"/>
              </a:rPr>
              <a:t> complete boot”</a:t>
            </a:r>
          </a:p>
          <a:p>
            <a:pPr marL="742950" lvl="1" indent="-285750">
              <a:buFont typeface="Courier New" panose="02070309020205020404" pitchFamily="49" charset="0"/>
              <a:buChar char="o"/>
              <a:defRPr/>
            </a:pPr>
            <a:r>
              <a:rPr lang="en-US" dirty="0">
                <a:latin typeface="Arial Narrow" panose="020B0606020202030204" pitchFamily="34" charset="0"/>
              </a:rPr>
              <a:t>e</a:t>
            </a:r>
            <a:r>
              <a:rPr lang="en" dirty="0">
                <a:latin typeface="Arial Narrow" panose="020B0606020202030204" pitchFamily="34" charset="0"/>
              </a:rPr>
              <a:t>ssential crypto keys derived from: PCR values; </a:t>
            </a:r>
            <a:r>
              <a:rPr lang="en-US" dirty="0">
                <a:latin typeface="Arial Narrow" panose="020B0606020202030204" pitchFamily="34" charset="0"/>
              </a:rPr>
              <a:t>o</a:t>
            </a:r>
            <a:r>
              <a:rPr lang="en" dirty="0">
                <a:latin typeface="Arial Narrow" panose="020B0606020202030204" pitchFamily="34" charset="0"/>
              </a:rPr>
              <a:t>perator input; TPM hardware-protected capability operation</a:t>
            </a:r>
          </a:p>
          <a:p>
            <a:pPr marL="742950" lvl="1" indent="-285750">
              <a:buFont typeface="Courier New" panose="02070309020205020404" pitchFamily="49" charset="0"/>
              <a:buChar char="o"/>
              <a:defRPr/>
            </a:pPr>
            <a:r>
              <a:rPr lang="en" dirty="0">
                <a:latin typeface="Arial Narrow" panose="020B0606020202030204" pitchFamily="34" charset="0"/>
              </a:rPr>
              <a:t>Full Disk Encryption (FDE) of not only ‘/’ (root)  but also ‘/boot’ (kernel, initramfs)</a:t>
            </a:r>
          </a:p>
        </p:txBody>
      </p:sp>
    </p:spTree>
    <p:extLst>
      <p:ext uri="{BB962C8B-B14F-4D97-AF65-F5344CB8AC3E}">
        <p14:creationId xmlns:p14="http://schemas.microsoft.com/office/powerpoint/2010/main" val="1447285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SABLE Proofs</a:t>
            </a:r>
          </a:p>
        </p:txBody>
      </p:sp>
      <p:sp>
        <p:nvSpPr>
          <p:cNvPr id="3" name="Content Placeholder 2"/>
          <p:cNvSpPr>
            <a:spLocks noGrp="1"/>
          </p:cNvSpPr>
          <p:nvPr>
            <p:ph idx="1"/>
          </p:nvPr>
        </p:nvSpPr>
        <p:spPr/>
        <p:txBody>
          <a:bodyPr>
            <a:noAutofit/>
          </a:bodyPr>
          <a:lstStyle/>
          <a:p>
            <a:r>
              <a:rPr lang="en-US" sz="2000" dirty="0"/>
              <a:t>First step:  rewrite all functions that can fail to return exception codes; no calls to exit()</a:t>
            </a:r>
          </a:p>
          <a:p>
            <a:pPr lvl="1"/>
            <a:r>
              <a:rPr lang="en-US" sz="2000" dirty="0"/>
              <a:t>error handling in calling function</a:t>
            </a:r>
          </a:p>
          <a:p>
            <a:r>
              <a:rPr lang="en-US" sz="2000" dirty="0"/>
              <a:t>All TPM-related calls now verified</a:t>
            </a:r>
          </a:p>
          <a:p>
            <a:pPr lvl="1"/>
            <a:r>
              <a:rPr lang="en-US" sz="2000" dirty="0"/>
              <a:t>correspondence proofs between abstract and executable models</a:t>
            </a:r>
          </a:p>
          <a:p>
            <a:pPr lvl="1"/>
            <a:r>
              <a:rPr lang="en-US" sz="2000" dirty="0"/>
              <a:t>high-level proofs apply to our C code</a:t>
            </a:r>
          </a:p>
          <a:p>
            <a:r>
              <a:rPr lang="en-US" sz="2000" dirty="0"/>
              <a:t>Side note:  still labor intensive; </a:t>
            </a:r>
            <a:r>
              <a:rPr lang="en-US" sz="2000" dirty="0" err="1"/>
              <a:t>approx</a:t>
            </a:r>
            <a:r>
              <a:rPr lang="en-US" sz="2000" dirty="0"/>
              <a:t> 20-30 </a:t>
            </a:r>
            <a:r>
              <a:rPr lang="en-US" sz="2000" dirty="0" err="1"/>
              <a:t>LoP</a:t>
            </a:r>
            <a:r>
              <a:rPr lang="en-US" sz="2000" dirty="0"/>
              <a:t> for each </a:t>
            </a:r>
            <a:r>
              <a:rPr lang="en-US" sz="2000" dirty="0" err="1"/>
              <a:t>LoC</a:t>
            </a:r>
            <a:endParaRPr lang="en-US" sz="2000" dirty="0"/>
          </a:p>
        </p:txBody>
      </p:sp>
    </p:spTree>
    <p:extLst>
      <p:ext uri="{BB962C8B-B14F-4D97-AF65-F5344CB8AC3E}">
        <p14:creationId xmlns:p14="http://schemas.microsoft.com/office/powerpoint/2010/main" val="3279408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Genode</a:t>
            </a:r>
            <a:r>
              <a:rPr lang="en-US" dirty="0"/>
              <a:t> + seL4: Mixed Trust</a:t>
            </a:r>
          </a:p>
        </p:txBody>
      </p:sp>
      <p:pic>
        <p:nvPicPr>
          <p:cNvPr id="6" name="Picture 5" descr="Scott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8117" y="1206500"/>
            <a:ext cx="7133767" cy="3554412"/>
          </a:xfrm>
          <a:prstGeom prst="rect">
            <a:avLst/>
          </a:prstGeom>
        </p:spPr>
      </p:pic>
    </p:spTree>
    <p:extLst>
      <p:ext uri="{BB962C8B-B14F-4D97-AF65-F5344CB8AC3E}">
        <p14:creationId xmlns:p14="http://schemas.microsoft.com/office/powerpoint/2010/main" val="23064735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A39C4B-4F0C-43C2-BF6E-4027D3B1AA99}"/>
              </a:ext>
            </a:extLst>
          </p:cNvPr>
          <p:cNvSpPr>
            <a:spLocks noGrp="1"/>
          </p:cNvSpPr>
          <p:nvPr>
            <p:ph idx="1"/>
          </p:nvPr>
        </p:nvSpPr>
        <p:spPr>
          <a:xfrm>
            <a:off x="628650" y="591990"/>
            <a:ext cx="6064060" cy="4317674"/>
          </a:xfrm>
        </p:spPr>
        <p:txBody>
          <a:bodyPr>
            <a:normAutofit/>
          </a:bodyPr>
          <a:lstStyle/>
          <a:p>
            <a:pPr marL="0" indent="0">
              <a:buNone/>
            </a:pPr>
            <a:r>
              <a:rPr lang="en-US" sz="2800" b="1" dirty="0">
                <a:latin typeface="Maven Pro"/>
                <a:sym typeface="Maven Pro"/>
              </a:rPr>
              <a:t>Genode</a:t>
            </a:r>
          </a:p>
          <a:p>
            <a:r>
              <a:rPr lang="en-US" sz="1800" dirty="0"/>
              <a:t>Capability based Access Control</a:t>
            </a:r>
          </a:p>
          <a:p>
            <a:r>
              <a:rPr lang="en-US" sz="1800" dirty="0"/>
              <a:t>The Core component bridges the gap between the Genode abstractions and the kernel API</a:t>
            </a:r>
          </a:p>
          <a:p>
            <a:r>
              <a:rPr lang="en-US" sz="1800" dirty="0"/>
              <a:t>On seL4, Genode caps backed by seL4 endpoint caps</a:t>
            </a:r>
          </a:p>
          <a:p>
            <a:pPr marL="0" indent="0">
              <a:buNone/>
            </a:pPr>
            <a:r>
              <a:rPr lang="en-US" sz="2800" b="1" dirty="0">
                <a:latin typeface="Maven Pro"/>
                <a:sym typeface="Maven Pro"/>
              </a:rPr>
              <a:t>seL4</a:t>
            </a:r>
            <a:r>
              <a:rPr lang="en-US" sz="3000" dirty="0"/>
              <a:t> </a:t>
            </a:r>
            <a:r>
              <a:rPr lang="en-US" sz="2800" b="1" dirty="0">
                <a:latin typeface="Maven Pro"/>
                <a:sym typeface="Maven Pro"/>
              </a:rPr>
              <a:t>integrity</a:t>
            </a:r>
          </a:p>
          <a:p>
            <a:r>
              <a:rPr lang="en-US" sz="1800" dirty="0"/>
              <a:t>In 2011, seL4 team proved integrity and authority confinement of seL4</a:t>
            </a:r>
          </a:p>
          <a:p>
            <a:r>
              <a:rPr lang="en-US" sz="1800" dirty="0"/>
              <a:t>Requires Policy, Subjective</a:t>
            </a:r>
          </a:p>
          <a:p>
            <a:r>
              <a:rPr lang="en-US" sz="1800" dirty="0"/>
              <a:t>Cannot be applied to components with excessive privileges. </a:t>
            </a:r>
            <a:endParaRPr lang="en-US" sz="4000" dirty="0"/>
          </a:p>
        </p:txBody>
      </p:sp>
      <p:sp>
        <p:nvSpPr>
          <p:cNvPr id="12" name="Oval 11">
            <a:extLst>
              <a:ext uri="{FF2B5EF4-FFF2-40B4-BE49-F238E27FC236}">
                <a16:creationId xmlns:a16="http://schemas.microsoft.com/office/drawing/2014/main" id="{C0D96984-BDC1-44C2-8BEB-9E2A7D25EA64}"/>
              </a:ext>
            </a:extLst>
          </p:cNvPr>
          <p:cNvSpPr/>
          <p:nvPr/>
        </p:nvSpPr>
        <p:spPr>
          <a:xfrm>
            <a:off x="7020765" y="3982173"/>
            <a:ext cx="806335" cy="511232"/>
          </a:xfrm>
          <a:prstGeom prst="ellipse">
            <a:avLst/>
          </a:prstGeom>
        </p:spPr>
        <p:style>
          <a:lnRef idx="2">
            <a:schemeClr val="accent1"/>
          </a:lnRef>
          <a:fillRef idx="1">
            <a:schemeClr val="lt1"/>
          </a:fillRef>
          <a:effectRef idx="0">
            <a:schemeClr val="accent1"/>
          </a:effectRef>
          <a:fontRef idx="minor">
            <a:schemeClr val="dk1"/>
          </a:fontRef>
        </p:style>
        <p:txBody>
          <a:bodyPr lIns="68580" tIns="34290" rIns="68580" bIns="34290" rtlCol="0" anchor="ctr"/>
          <a:lstStyle/>
          <a:p>
            <a:pPr algn="ctr"/>
            <a:r>
              <a:rPr lang="en-US" dirty="0"/>
              <a:t>Core</a:t>
            </a:r>
          </a:p>
        </p:txBody>
      </p:sp>
      <p:sp>
        <p:nvSpPr>
          <p:cNvPr id="13" name="Oval 12">
            <a:extLst>
              <a:ext uri="{FF2B5EF4-FFF2-40B4-BE49-F238E27FC236}">
                <a16:creationId xmlns:a16="http://schemas.microsoft.com/office/drawing/2014/main" id="{30B8F685-C1DF-4D47-9B99-FBE8C74CD16D}"/>
              </a:ext>
            </a:extLst>
          </p:cNvPr>
          <p:cNvSpPr/>
          <p:nvPr/>
        </p:nvSpPr>
        <p:spPr>
          <a:xfrm>
            <a:off x="6339122" y="3014778"/>
            <a:ext cx="806335" cy="511232"/>
          </a:xfrm>
          <a:prstGeom prst="ellipse">
            <a:avLst/>
          </a:prstGeom>
        </p:spPr>
        <p:style>
          <a:lnRef idx="2">
            <a:schemeClr val="accent1"/>
          </a:lnRef>
          <a:fillRef idx="1">
            <a:schemeClr val="lt1"/>
          </a:fillRef>
          <a:effectRef idx="0">
            <a:schemeClr val="accent1"/>
          </a:effectRef>
          <a:fontRef idx="minor">
            <a:schemeClr val="dk1"/>
          </a:fontRef>
        </p:style>
        <p:txBody>
          <a:bodyPr lIns="68580" tIns="34290" rIns="68580" bIns="34290" rtlCol="0" anchor="ctr"/>
          <a:lstStyle/>
          <a:p>
            <a:pPr algn="ctr"/>
            <a:r>
              <a:rPr lang="en-US"/>
              <a:t>A</a:t>
            </a:r>
          </a:p>
        </p:txBody>
      </p:sp>
      <p:sp>
        <p:nvSpPr>
          <p:cNvPr id="14" name="Oval 13">
            <a:extLst>
              <a:ext uri="{FF2B5EF4-FFF2-40B4-BE49-F238E27FC236}">
                <a16:creationId xmlns:a16="http://schemas.microsoft.com/office/drawing/2014/main" id="{5CC9470F-0ADF-4322-9F7E-BAD58BB64449}"/>
              </a:ext>
            </a:extLst>
          </p:cNvPr>
          <p:cNvSpPr/>
          <p:nvPr/>
        </p:nvSpPr>
        <p:spPr>
          <a:xfrm>
            <a:off x="7579425" y="3012700"/>
            <a:ext cx="806335" cy="511232"/>
          </a:xfrm>
          <a:prstGeom prst="ellipse">
            <a:avLst/>
          </a:prstGeom>
        </p:spPr>
        <p:style>
          <a:lnRef idx="2">
            <a:schemeClr val="accent1"/>
          </a:lnRef>
          <a:fillRef idx="1">
            <a:schemeClr val="lt1"/>
          </a:fillRef>
          <a:effectRef idx="0">
            <a:schemeClr val="accent1"/>
          </a:effectRef>
          <a:fontRef idx="minor">
            <a:schemeClr val="dk1"/>
          </a:fontRef>
        </p:style>
        <p:txBody>
          <a:bodyPr lIns="68580" tIns="34290" rIns="68580" bIns="34290" rtlCol="0" anchor="ctr"/>
          <a:lstStyle/>
          <a:p>
            <a:pPr algn="ctr"/>
            <a:r>
              <a:rPr lang="en-US"/>
              <a:t>B</a:t>
            </a:r>
          </a:p>
        </p:txBody>
      </p:sp>
      <p:cxnSp>
        <p:nvCxnSpPr>
          <p:cNvPr id="16" name="Straight Arrow Connector 15">
            <a:extLst>
              <a:ext uri="{FF2B5EF4-FFF2-40B4-BE49-F238E27FC236}">
                <a16:creationId xmlns:a16="http://schemas.microsoft.com/office/drawing/2014/main" id="{0481BDE5-404D-4EBF-B0EF-7AA134E218AF}"/>
              </a:ext>
            </a:extLst>
          </p:cNvPr>
          <p:cNvCxnSpPr>
            <a:stCxn id="12" idx="1"/>
            <a:endCxn id="13" idx="4"/>
          </p:cNvCxnSpPr>
          <p:nvPr/>
        </p:nvCxnSpPr>
        <p:spPr>
          <a:xfrm flipH="1" flipV="1">
            <a:off x="6742290" y="3526010"/>
            <a:ext cx="396560" cy="531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9050F76-06B0-4A8C-97ED-60C1F5EE232C}"/>
              </a:ext>
            </a:extLst>
          </p:cNvPr>
          <p:cNvCxnSpPr>
            <a:stCxn id="12" idx="7"/>
            <a:endCxn id="14" idx="4"/>
          </p:cNvCxnSpPr>
          <p:nvPr/>
        </p:nvCxnSpPr>
        <p:spPr>
          <a:xfrm flipV="1">
            <a:off x="7709014" y="3523932"/>
            <a:ext cx="273578" cy="5331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19A756B4-8482-40ED-B637-1436C2CF5199}"/>
              </a:ext>
            </a:extLst>
          </p:cNvPr>
          <p:cNvSpPr txBox="1"/>
          <p:nvPr/>
        </p:nvSpPr>
        <p:spPr>
          <a:xfrm>
            <a:off x="7775518" y="3770913"/>
            <a:ext cx="739832" cy="238527"/>
          </a:xfrm>
          <a:prstGeom prst="rect">
            <a:avLst/>
          </a:prstGeom>
          <a:noFill/>
        </p:spPr>
        <p:txBody>
          <a:bodyPr wrap="square" lIns="68580" tIns="34290" rIns="68580" bIns="34290" rtlCol="0">
            <a:spAutoFit/>
          </a:bodyPr>
          <a:lstStyle/>
          <a:p>
            <a:r>
              <a:rPr lang="en-US" sz="1100"/>
              <a:t>Control</a:t>
            </a:r>
            <a:endParaRPr lang="en-US"/>
          </a:p>
        </p:txBody>
      </p:sp>
      <p:sp>
        <p:nvSpPr>
          <p:cNvPr id="21" name="TextBox 20">
            <a:extLst>
              <a:ext uri="{FF2B5EF4-FFF2-40B4-BE49-F238E27FC236}">
                <a16:creationId xmlns:a16="http://schemas.microsoft.com/office/drawing/2014/main" id="{3D332FBF-53C7-49FC-A9A3-489151D2BB2B}"/>
              </a:ext>
            </a:extLst>
          </p:cNvPr>
          <p:cNvSpPr txBox="1"/>
          <p:nvPr/>
        </p:nvSpPr>
        <p:spPr>
          <a:xfrm>
            <a:off x="6468711" y="3793448"/>
            <a:ext cx="739832" cy="238527"/>
          </a:xfrm>
          <a:prstGeom prst="rect">
            <a:avLst/>
          </a:prstGeom>
          <a:noFill/>
        </p:spPr>
        <p:txBody>
          <a:bodyPr wrap="square" lIns="68580" tIns="34290" rIns="68580" bIns="34290" rtlCol="0">
            <a:spAutoFit/>
          </a:bodyPr>
          <a:lstStyle/>
          <a:p>
            <a:r>
              <a:rPr lang="en-US" sz="1100"/>
              <a:t>Control</a:t>
            </a:r>
            <a:endParaRPr lang="en-US"/>
          </a:p>
        </p:txBody>
      </p:sp>
      <p:cxnSp>
        <p:nvCxnSpPr>
          <p:cNvPr id="23" name="Straight Arrow Connector 22">
            <a:extLst>
              <a:ext uri="{FF2B5EF4-FFF2-40B4-BE49-F238E27FC236}">
                <a16:creationId xmlns:a16="http://schemas.microsoft.com/office/drawing/2014/main" id="{068CFD92-EAF7-4A05-AFE6-BD5F68A41E72}"/>
              </a:ext>
            </a:extLst>
          </p:cNvPr>
          <p:cNvCxnSpPr>
            <a:stCxn id="13" idx="6"/>
            <a:endCxn id="14" idx="2"/>
          </p:cNvCxnSpPr>
          <p:nvPr/>
        </p:nvCxnSpPr>
        <p:spPr>
          <a:xfrm flipV="1">
            <a:off x="7145456" y="3268317"/>
            <a:ext cx="433968" cy="20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957BDBCE-6FCD-4AC1-B8F1-E14CC5EEA81D}"/>
              </a:ext>
            </a:extLst>
          </p:cNvPr>
          <p:cNvSpPr txBox="1"/>
          <p:nvPr/>
        </p:nvSpPr>
        <p:spPr>
          <a:xfrm>
            <a:off x="7138850" y="3273399"/>
            <a:ext cx="440575" cy="238527"/>
          </a:xfrm>
          <a:prstGeom prst="rect">
            <a:avLst/>
          </a:prstGeom>
          <a:noFill/>
        </p:spPr>
        <p:txBody>
          <a:bodyPr wrap="square" lIns="68580" tIns="34290" rIns="68580" bIns="34290" rtlCol="0">
            <a:spAutoFit/>
          </a:bodyPr>
          <a:lstStyle/>
          <a:p>
            <a:r>
              <a:rPr lang="en-US" sz="1100" dirty="0"/>
              <a:t>send</a:t>
            </a:r>
            <a:endParaRPr lang="en-US" dirty="0"/>
          </a:p>
        </p:txBody>
      </p:sp>
      <p:sp>
        <p:nvSpPr>
          <p:cNvPr id="15" name="TextBox 14">
            <a:extLst>
              <a:ext uri="{FF2B5EF4-FFF2-40B4-BE49-F238E27FC236}">
                <a16:creationId xmlns:a16="http://schemas.microsoft.com/office/drawing/2014/main" id="{1BB773C5-380C-40A0-B485-66E17DA1EC21}"/>
              </a:ext>
            </a:extLst>
          </p:cNvPr>
          <p:cNvSpPr txBox="1"/>
          <p:nvPr/>
        </p:nvSpPr>
        <p:spPr>
          <a:xfrm>
            <a:off x="6942139" y="2571750"/>
            <a:ext cx="861902" cy="238527"/>
          </a:xfrm>
          <a:prstGeom prst="rect">
            <a:avLst/>
          </a:prstGeom>
          <a:noFill/>
        </p:spPr>
        <p:txBody>
          <a:bodyPr wrap="square" lIns="68580" tIns="34290" rIns="68580" bIns="34290" rtlCol="0">
            <a:spAutoFit/>
          </a:bodyPr>
          <a:lstStyle/>
          <a:p>
            <a:r>
              <a:rPr lang="en-US" sz="1100" dirty="0" err="1">
                <a:solidFill>
                  <a:srgbClr val="92D050"/>
                </a:solidFill>
              </a:rPr>
              <a:t>wellformed</a:t>
            </a:r>
            <a:endParaRPr lang="en-US" dirty="0">
              <a:solidFill>
                <a:srgbClr val="92D050"/>
              </a:solidFill>
            </a:endParaRPr>
          </a:p>
        </p:txBody>
      </p:sp>
      <p:sp>
        <p:nvSpPr>
          <p:cNvPr id="19" name="TextBox 18">
            <a:extLst>
              <a:ext uri="{FF2B5EF4-FFF2-40B4-BE49-F238E27FC236}">
                <a16:creationId xmlns:a16="http://schemas.microsoft.com/office/drawing/2014/main" id="{20733B62-F8BF-45A0-9140-2EE7B6FDA449}"/>
              </a:ext>
            </a:extLst>
          </p:cNvPr>
          <p:cNvSpPr txBox="1"/>
          <p:nvPr/>
        </p:nvSpPr>
        <p:spPr>
          <a:xfrm>
            <a:off x="6857479" y="4671137"/>
            <a:ext cx="1287625" cy="238527"/>
          </a:xfrm>
          <a:prstGeom prst="rect">
            <a:avLst/>
          </a:prstGeom>
          <a:noFill/>
        </p:spPr>
        <p:txBody>
          <a:bodyPr wrap="square" lIns="68580" tIns="34290" rIns="68580" bIns="34290" rtlCol="0">
            <a:spAutoFit/>
          </a:bodyPr>
          <a:lstStyle/>
          <a:p>
            <a:r>
              <a:rPr lang="en-US" sz="1100" dirty="0">
                <a:solidFill>
                  <a:srgbClr val="FF9F9F"/>
                </a:solidFill>
              </a:rPr>
              <a:t>NOT </a:t>
            </a:r>
            <a:r>
              <a:rPr lang="en-US" sz="1100" dirty="0" err="1">
                <a:solidFill>
                  <a:srgbClr val="FF9F9F"/>
                </a:solidFill>
              </a:rPr>
              <a:t>wellformed</a:t>
            </a:r>
            <a:endParaRPr lang="en-US" dirty="0">
              <a:solidFill>
                <a:srgbClr val="FF9F9F"/>
              </a:solidFill>
            </a:endParaRPr>
          </a:p>
        </p:txBody>
      </p:sp>
      <p:cxnSp>
        <p:nvCxnSpPr>
          <p:cNvPr id="4" name="Straight Arrow Connector 3">
            <a:extLst>
              <a:ext uri="{FF2B5EF4-FFF2-40B4-BE49-F238E27FC236}">
                <a16:creationId xmlns:a16="http://schemas.microsoft.com/office/drawing/2014/main" id="{5C610AD5-87A6-44A5-9F3F-7070A166D83F}"/>
              </a:ext>
            </a:extLst>
          </p:cNvPr>
          <p:cNvCxnSpPr>
            <a:cxnSpLocks/>
          </p:cNvCxnSpPr>
          <p:nvPr/>
        </p:nvCxnSpPr>
        <p:spPr>
          <a:xfrm flipH="1">
            <a:off x="6985530" y="2842097"/>
            <a:ext cx="222504" cy="142087"/>
          </a:xfrm>
          <a:prstGeom prst="straightConnector1">
            <a:avLst/>
          </a:prstGeom>
          <a:ln w="9525" cap="flat" cmpd="sng" algn="ctr">
            <a:solidFill>
              <a:schemeClr val="accent3">
                <a:lumMod val="60000"/>
                <a:lumOff val="40000"/>
              </a:schemeClr>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2" name="Straight Arrow Connector 21">
            <a:extLst>
              <a:ext uri="{FF2B5EF4-FFF2-40B4-BE49-F238E27FC236}">
                <a16:creationId xmlns:a16="http://schemas.microsoft.com/office/drawing/2014/main" id="{46978009-C32D-4AA2-A7B4-3CBFB6F85507}"/>
              </a:ext>
            </a:extLst>
          </p:cNvPr>
          <p:cNvCxnSpPr>
            <a:cxnSpLocks/>
          </p:cNvCxnSpPr>
          <p:nvPr/>
        </p:nvCxnSpPr>
        <p:spPr>
          <a:xfrm>
            <a:off x="7423931" y="2855731"/>
            <a:ext cx="228873" cy="172824"/>
          </a:xfrm>
          <a:prstGeom prst="straightConnector1">
            <a:avLst/>
          </a:prstGeom>
          <a:ln w="9525" cap="flat" cmpd="sng" algn="ctr">
            <a:solidFill>
              <a:schemeClr val="accent3">
                <a:lumMod val="60000"/>
                <a:lumOff val="40000"/>
              </a:schemeClr>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95DEBF3B-37BF-41B2-AA7C-F2F3DB245F0F}"/>
              </a:ext>
            </a:extLst>
          </p:cNvPr>
          <p:cNvCxnSpPr>
            <a:cxnSpLocks/>
            <a:stCxn id="19" idx="0"/>
          </p:cNvCxnSpPr>
          <p:nvPr/>
        </p:nvCxnSpPr>
        <p:spPr>
          <a:xfrm flipV="1">
            <a:off x="7501292" y="4533375"/>
            <a:ext cx="386" cy="137762"/>
          </a:xfrm>
          <a:prstGeom prst="straightConnector1">
            <a:avLst/>
          </a:prstGeom>
          <a:ln w="9525" cap="flat" cmpd="sng" algn="ctr">
            <a:solidFill>
              <a:schemeClr val="accent3">
                <a:lumMod val="60000"/>
                <a:lumOff val="40000"/>
              </a:schemeClr>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7389077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A7B31-27C3-4D70-8B8D-373511743F98}"/>
              </a:ext>
            </a:extLst>
          </p:cNvPr>
          <p:cNvSpPr>
            <a:spLocks noGrp="1"/>
          </p:cNvSpPr>
          <p:nvPr>
            <p:ph type="title"/>
          </p:nvPr>
        </p:nvSpPr>
        <p:spPr/>
        <p:txBody>
          <a:bodyPr/>
          <a:lstStyle/>
          <a:p>
            <a:r>
              <a:rPr lang="en-US" dirty="0"/>
              <a:t>Verification Goal &amp; Approach</a:t>
            </a:r>
          </a:p>
        </p:txBody>
      </p:sp>
      <p:sp>
        <p:nvSpPr>
          <p:cNvPr id="3" name="Content Placeholder 2">
            <a:extLst>
              <a:ext uri="{FF2B5EF4-FFF2-40B4-BE49-F238E27FC236}">
                <a16:creationId xmlns:a16="http://schemas.microsoft.com/office/drawing/2014/main" id="{65D29468-8B19-4C49-A7FB-296E7C83368E}"/>
              </a:ext>
            </a:extLst>
          </p:cNvPr>
          <p:cNvSpPr>
            <a:spLocks noGrp="1"/>
          </p:cNvSpPr>
          <p:nvPr>
            <p:ph idx="1"/>
          </p:nvPr>
        </p:nvSpPr>
        <p:spPr>
          <a:xfrm>
            <a:off x="628650" y="1222599"/>
            <a:ext cx="5312038" cy="3726518"/>
          </a:xfrm>
        </p:spPr>
        <p:txBody>
          <a:bodyPr>
            <a:normAutofit/>
          </a:bodyPr>
          <a:lstStyle/>
          <a:p>
            <a:r>
              <a:rPr lang="en-US" sz="2000" dirty="0"/>
              <a:t>Goal: showing that </a:t>
            </a:r>
            <a:r>
              <a:rPr lang="en-US" sz="2000" b="1" dirty="0"/>
              <a:t>Core</a:t>
            </a:r>
            <a:r>
              <a:rPr lang="en-US" sz="2000" dirty="0"/>
              <a:t> maintains authority confinement and integrity.</a:t>
            </a:r>
          </a:p>
          <a:p>
            <a:r>
              <a:rPr lang="en-US" sz="2000" dirty="0"/>
              <a:t>Our config: multiple components (VMMs) with no communication authorities between them.</a:t>
            </a:r>
          </a:p>
          <a:p>
            <a:r>
              <a:rPr lang="en-US" sz="2000" dirty="0"/>
              <a:t>Our hybrid approach: We model Core’s behavior in the </a:t>
            </a:r>
            <a:r>
              <a:rPr lang="en-US" sz="2000" dirty="0">
                <a:solidFill>
                  <a:schemeClr val="accent6"/>
                </a:solidFill>
                <a:latin typeface="Consolas" panose="020B0609020204030204" pitchFamily="49" charset="0"/>
                <a:cs typeface="Calibri" panose="020F0502020204030204" pitchFamily="34" charset="0"/>
              </a:rPr>
              <a:t>Alloy</a:t>
            </a:r>
            <a:r>
              <a:rPr lang="en-US" sz="2000" dirty="0"/>
              <a:t> language/model checker. </a:t>
            </a:r>
          </a:p>
          <a:p>
            <a:r>
              <a:rPr lang="en-US" sz="2000" dirty="0"/>
              <a:t>we need a model of seL4 and seL4 integrity/auth confinement definitions!</a:t>
            </a:r>
          </a:p>
        </p:txBody>
      </p:sp>
      <p:sp>
        <p:nvSpPr>
          <p:cNvPr id="5" name="TextBox 4">
            <a:extLst>
              <a:ext uri="{FF2B5EF4-FFF2-40B4-BE49-F238E27FC236}">
                <a16:creationId xmlns:a16="http://schemas.microsoft.com/office/drawing/2014/main" id="{FE1D173E-08A2-45A0-8779-2419500C0374}"/>
              </a:ext>
            </a:extLst>
          </p:cNvPr>
          <p:cNvSpPr txBox="1"/>
          <p:nvPr/>
        </p:nvSpPr>
        <p:spPr>
          <a:xfrm>
            <a:off x="5940688" y="3128814"/>
            <a:ext cx="3181472" cy="1569661"/>
          </a:xfrm>
          <a:prstGeom prst="rect">
            <a:avLst/>
          </a:prstGeom>
          <a:noFill/>
        </p:spPr>
        <p:txBody>
          <a:bodyPr wrap="square" lIns="68580" tIns="34290" rIns="68580" bIns="34290" rtlCol="0">
            <a:spAutoFit/>
          </a:bodyPr>
          <a:lstStyle/>
          <a:p>
            <a:r>
              <a:rPr lang="en-US" sz="1500" dirty="0">
                <a:solidFill>
                  <a:schemeClr val="accent6"/>
                </a:solidFill>
                <a:latin typeface="Consolas" panose="020B0609020204030204" pitchFamily="49" charset="0"/>
                <a:cs typeface="Calibri" panose="020F0502020204030204" pitchFamily="34" charset="0"/>
              </a:rPr>
              <a:t>sig</a:t>
            </a:r>
            <a:r>
              <a:rPr lang="en-US" sz="1500" dirty="0">
                <a:latin typeface="Consolas" panose="020B0609020204030204" pitchFamily="49" charset="0"/>
                <a:cs typeface="Calibri" panose="020F0502020204030204" pitchFamily="34" charset="0"/>
              </a:rPr>
              <a:t> </a:t>
            </a:r>
            <a:r>
              <a:rPr lang="en-US" sz="1500" dirty="0" err="1">
                <a:latin typeface="Consolas" panose="020B0609020204030204" pitchFamily="49" charset="0"/>
                <a:cs typeface="Calibri" panose="020F0502020204030204" pitchFamily="34" charset="0"/>
              </a:rPr>
              <a:t>KernelState</a:t>
            </a:r>
            <a:r>
              <a:rPr lang="en-US" sz="1500" dirty="0">
                <a:latin typeface="Consolas" panose="020B0609020204030204" pitchFamily="49" charset="0"/>
                <a:cs typeface="Calibri" panose="020F0502020204030204" pitchFamily="34" charset="0"/>
              </a:rPr>
              <a:t> {</a:t>
            </a:r>
          </a:p>
          <a:p>
            <a:pPr>
              <a:spcAft>
                <a:spcPts val="450"/>
              </a:spcAft>
            </a:pPr>
            <a:r>
              <a:rPr lang="en-US" sz="1500" dirty="0">
                <a:latin typeface="Consolas" panose="020B0609020204030204" pitchFamily="49" charset="0"/>
                <a:cs typeface="Calibri" panose="020F0502020204030204" pitchFamily="34" charset="0"/>
              </a:rPr>
              <a:t> </a:t>
            </a:r>
            <a:r>
              <a:rPr lang="en-US" sz="1500" dirty="0" err="1">
                <a:latin typeface="Consolas" panose="020B0609020204030204" pitchFamily="49" charset="0"/>
                <a:cs typeface="Calibri" panose="020F0502020204030204" pitchFamily="34" charset="0"/>
              </a:rPr>
              <a:t>cur_thread</a:t>
            </a:r>
            <a:r>
              <a:rPr lang="en-US" sz="1500" dirty="0">
                <a:latin typeface="Consolas" panose="020B0609020204030204" pitchFamily="49" charset="0"/>
                <a:cs typeface="Calibri" panose="020F0502020204030204" pitchFamily="34" charset="0"/>
              </a:rPr>
              <a:t> : </a:t>
            </a:r>
            <a:r>
              <a:rPr lang="en-US" sz="1500" dirty="0">
                <a:solidFill>
                  <a:schemeClr val="accent6"/>
                </a:solidFill>
                <a:latin typeface="Consolas" panose="020B0609020204030204" pitchFamily="49" charset="0"/>
                <a:cs typeface="Calibri" panose="020F0502020204030204" pitchFamily="34" charset="0"/>
              </a:rPr>
              <a:t>one</a:t>
            </a:r>
            <a:r>
              <a:rPr lang="en-US" sz="1500" dirty="0">
                <a:latin typeface="Consolas" panose="020B0609020204030204" pitchFamily="49" charset="0"/>
                <a:cs typeface="Calibri" panose="020F0502020204030204" pitchFamily="34" charset="0"/>
              </a:rPr>
              <a:t> TCB,</a:t>
            </a:r>
          </a:p>
          <a:p>
            <a:pPr>
              <a:spcAft>
                <a:spcPts val="450"/>
              </a:spcAft>
            </a:pPr>
            <a:r>
              <a:rPr lang="en-US" sz="1500" dirty="0">
                <a:latin typeface="Consolas" panose="020B0609020204030204" pitchFamily="49" charset="0"/>
                <a:cs typeface="Calibri" panose="020F0502020204030204" pitchFamily="34" charset="0"/>
              </a:rPr>
              <a:t> …</a:t>
            </a:r>
          </a:p>
          <a:p>
            <a:r>
              <a:rPr lang="en-US" sz="1500" dirty="0">
                <a:latin typeface="Consolas" panose="020B0609020204030204" pitchFamily="49" charset="0"/>
                <a:cs typeface="Calibri" panose="020F0502020204030204" pitchFamily="34" charset="0"/>
              </a:rPr>
              <a:t> </a:t>
            </a:r>
            <a:r>
              <a:rPr lang="en-US" sz="1500" dirty="0" err="1">
                <a:latin typeface="Consolas" panose="020B0609020204030204" pitchFamily="49" charset="0"/>
                <a:cs typeface="Calibri" panose="020F0502020204030204" pitchFamily="34" charset="0"/>
              </a:rPr>
              <a:t>pd_map</a:t>
            </a:r>
            <a:r>
              <a:rPr lang="en-US" sz="1500" dirty="0">
                <a:latin typeface="Consolas" panose="020B0609020204030204" pitchFamily="49" charset="0"/>
                <a:cs typeface="Calibri" panose="020F0502020204030204" pitchFamily="34" charset="0"/>
              </a:rPr>
              <a:t>: </a:t>
            </a:r>
            <a:r>
              <a:rPr lang="en-US" sz="1500" dirty="0" err="1">
                <a:latin typeface="Consolas" panose="020B0609020204030204" pitchFamily="49" charset="0"/>
                <a:cs typeface="Calibri" panose="020F0502020204030204" pitchFamily="34" charset="0"/>
              </a:rPr>
              <a:t>PageDirectory</a:t>
            </a:r>
            <a:r>
              <a:rPr lang="en-US" sz="1500" dirty="0">
                <a:latin typeface="Consolas" panose="020B0609020204030204" pitchFamily="49" charset="0"/>
                <a:cs typeface="Calibri" panose="020F0502020204030204" pitchFamily="34" charset="0"/>
              </a:rPr>
              <a:t> -&gt;</a:t>
            </a:r>
          </a:p>
          <a:p>
            <a:r>
              <a:rPr lang="en-US" sz="1500" dirty="0">
                <a:latin typeface="Consolas" panose="020B0609020204030204" pitchFamily="49" charset="0"/>
                <a:cs typeface="Calibri" panose="020F0502020204030204" pitchFamily="34" charset="0"/>
              </a:rPr>
              <a:t>  </a:t>
            </a:r>
            <a:r>
              <a:rPr lang="en-US" sz="1500" dirty="0" err="1">
                <a:latin typeface="Consolas" panose="020B0609020204030204" pitchFamily="49" charset="0"/>
                <a:cs typeface="Calibri" panose="020F0502020204030204" pitchFamily="34" charset="0"/>
              </a:rPr>
              <a:t>PageCap</a:t>
            </a:r>
            <a:r>
              <a:rPr lang="en-US" sz="1500" dirty="0">
                <a:latin typeface="Consolas" panose="020B0609020204030204" pitchFamily="49" charset="0"/>
                <a:cs typeface="Calibri" panose="020F0502020204030204" pitchFamily="34" charset="0"/>
              </a:rPr>
              <a:t> -&gt; </a:t>
            </a:r>
            <a:r>
              <a:rPr lang="en-US" sz="1500" dirty="0">
                <a:solidFill>
                  <a:schemeClr val="accent6"/>
                </a:solidFill>
                <a:latin typeface="Consolas" panose="020B0609020204030204" pitchFamily="49" charset="0"/>
                <a:cs typeface="Calibri" panose="020F0502020204030204" pitchFamily="34" charset="0"/>
              </a:rPr>
              <a:t>set</a:t>
            </a:r>
            <a:r>
              <a:rPr lang="en-US" sz="1500" dirty="0">
                <a:latin typeface="Consolas" panose="020B0609020204030204" pitchFamily="49" charset="0"/>
                <a:cs typeface="Calibri" panose="020F0502020204030204" pitchFamily="34" charset="0"/>
              </a:rPr>
              <a:t> </a:t>
            </a:r>
            <a:r>
              <a:rPr lang="en-US" sz="1500" dirty="0" err="1">
                <a:latin typeface="Consolas" panose="020B0609020204030204" pitchFamily="49" charset="0"/>
                <a:cs typeface="Calibri" panose="020F0502020204030204" pitchFamily="34" charset="0"/>
              </a:rPr>
              <a:t>AccessRight</a:t>
            </a:r>
            <a:endParaRPr lang="en-US" sz="1500" dirty="0">
              <a:latin typeface="Consolas" panose="020B0609020204030204" pitchFamily="49" charset="0"/>
              <a:cs typeface="Calibri" panose="020F0502020204030204" pitchFamily="34" charset="0"/>
            </a:endParaRPr>
          </a:p>
          <a:p>
            <a:r>
              <a:rPr lang="en-US" sz="1500" dirty="0">
                <a:latin typeface="Consolas" panose="020B0609020204030204" pitchFamily="49" charset="0"/>
                <a:cs typeface="Calibri" panose="020F0502020204030204" pitchFamily="34" charset="0"/>
              </a:rPr>
              <a:t>}</a:t>
            </a:r>
          </a:p>
        </p:txBody>
      </p:sp>
    </p:spTree>
    <p:extLst>
      <p:ext uri="{BB962C8B-B14F-4D97-AF65-F5344CB8AC3E}">
        <p14:creationId xmlns:p14="http://schemas.microsoft.com/office/powerpoint/2010/main" val="22374286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35FF6-CC1C-49CD-B91D-BBDCCEE0A0AD}"/>
              </a:ext>
            </a:extLst>
          </p:cNvPr>
          <p:cNvSpPr>
            <a:spLocks noGrp="1"/>
          </p:cNvSpPr>
          <p:nvPr>
            <p:ph type="title"/>
          </p:nvPr>
        </p:nvSpPr>
        <p:spPr/>
        <p:txBody>
          <a:bodyPr/>
          <a:lstStyle/>
          <a:p>
            <a:r>
              <a:rPr lang="en-US" dirty="0"/>
              <a:t>Genode Model</a:t>
            </a:r>
          </a:p>
        </p:txBody>
      </p:sp>
      <p:sp>
        <p:nvSpPr>
          <p:cNvPr id="3" name="Content Placeholder 2">
            <a:extLst>
              <a:ext uri="{FF2B5EF4-FFF2-40B4-BE49-F238E27FC236}">
                <a16:creationId xmlns:a16="http://schemas.microsoft.com/office/drawing/2014/main" id="{00B72D2C-636B-43F4-B049-A5333D305791}"/>
              </a:ext>
            </a:extLst>
          </p:cNvPr>
          <p:cNvSpPr>
            <a:spLocks noGrp="1"/>
          </p:cNvSpPr>
          <p:nvPr>
            <p:ph idx="1"/>
          </p:nvPr>
        </p:nvSpPr>
        <p:spPr>
          <a:xfrm>
            <a:off x="628650" y="1167937"/>
            <a:ext cx="4831542" cy="3717571"/>
          </a:xfrm>
        </p:spPr>
        <p:txBody>
          <a:bodyPr>
            <a:normAutofit/>
          </a:bodyPr>
          <a:lstStyle/>
          <a:p>
            <a:pPr>
              <a:lnSpc>
                <a:spcPct val="100000"/>
              </a:lnSpc>
            </a:pPr>
            <a:r>
              <a:rPr lang="en-US" sz="2000" dirty="0"/>
              <a:t>Model Core’s state and behavior:</a:t>
            </a:r>
          </a:p>
          <a:p>
            <a:pPr lvl="1">
              <a:lnSpc>
                <a:spcPct val="100000"/>
              </a:lnSpc>
              <a:spcBef>
                <a:spcPts val="600"/>
              </a:spcBef>
            </a:pPr>
            <a:r>
              <a:rPr lang="en-US" sz="1800" dirty="0"/>
              <a:t>Threads: page fault handler, </a:t>
            </a:r>
            <a:r>
              <a:rPr lang="en-US" sz="1800" dirty="0" err="1"/>
              <a:t>entrypoint</a:t>
            </a:r>
            <a:endParaRPr lang="en-US" sz="1800" dirty="0"/>
          </a:p>
          <a:p>
            <a:pPr lvl="1">
              <a:lnSpc>
                <a:spcPct val="100000"/>
              </a:lnSpc>
              <a:spcBef>
                <a:spcPts val="600"/>
              </a:spcBef>
            </a:pPr>
            <a:r>
              <a:rPr lang="en-US" sz="1800" dirty="0"/>
              <a:t>Services: memory management, signals, threads, components, etc.</a:t>
            </a:r>
          </a:p>
          <a:p>
            <a:pPr>
              <a:lnSpc>
                <a:spcPct val="100000"/>
              </a:lnSpc>
            </a:pPr>
            <a:r>
              <a:rPr lang="en-US" sz="2000" dirty="0"/>
              <a:t>State can </a:t>
            </a:r>
            <a:r>
              <a:rPr lang="en-US" sz="1800" dirty="0">
                <a:solidFill>
                  <a:srgbClr val="000000"/>
                </a:solidFill>
                <a:latin typeface="Consolas" panose="020B0609020204030204" pitchFamily="49" charset="0"/>
                <a:cs typeface="Calibri" panose="020F0502020204030204" pitchFamily="34" charset="0"/>
                <a:sym typeface="Arial"/>
              </a:rPr>
              <a:t>evolve</a:t>
            </a:r>
            <a:r>
              <a:rPr lang="en-US" sz="2000" dirty="0"/>
              <a:t> in 3 ways:</a:t>
            </a:r>
          </a:p>
          <a:p>
            <a:pPr lvl="1">
              <a:lnSpc>
                <a:spcPct val="100000"/>
              </a:lnSpc>
              <a:spcBef>
                <a:spcPts val="600"/>
              </a:spcBef>
            </a:pPr>
            <a:r>
              <a:rPr lang="en-US" sz="1800" dirty="0"/>
              <a:t>Switching threads</a:t>
            </a:r>
          </a:p>
          <a:p>
            <a:pPr lvl="1">
              <a:lnSpc>
                <a:spcPct val="100000"/>
              </a:lnSpc>
              <a:spcBef>
                <a:spcPts val="600"/>
              </a:spcBef>
            </a:pPr>
            <a:r>
              <a:rPr lang="en-US" sz="1800" dirty="0"/>
              <a:t>Core thread: well-defined behavior</a:t>
            </a:r>
          </a:p>
          <a:p>
            <a:pPr lvl="1">
              <a:lnSpc>
                <a:spcPct val="100000"/>
              </a:lnSpc>
              <a:spcBef>
                <a:spcPts val="600"/>
              </a:spcBef>
            </a:pPr>
            <a:r>
              <a:rPr lang="en-US" sz="1800" dirty="0"/>
              <a:t>Non-Core thread: can do anything (make any seL4 system call)</a:t>
            </a:r>
          </a:p>
          <a:p>
            <a:pPr marL="342900" lvl="1" indent="0">
              <a:buNone/>
            </a:pPr>
            <a:endParaRPr lang="en-US" dirty="0"/>
          </a:p>
        </p:txBody>
      </p:sp>
      <p:sp>
        <p:nvSpPr>
          <p:cNvPr id="4" name="TextBox 3">
            <a:extLst>
              <a:ext uri="{FF2B5EF4-FFF2-40B4-BE49-F238E27FC236}">
                <a16:creationId xmlns:a16="http://schemas.microsoft.com/office/drawing/2014/main" id="{08ED5771-E0E9-440F-8AFB-CB647F4C5420}"/>
              </a:ext>
            </a:extLst>
          </p:cNvPr>
          <p:cNvSpPr txBox="1"/>
          <p:nvPr/>
        </p:nvSpPr>
        <p:spPr>
          <a:xfrm>
            <a:off x="5460192" y="1282946"/>
            <a:ext cx="3182716" cy="2435282"/>
          </a:xfrm>
          <a:prstGeom prst="rect">
            <a:avLst/>
          </a:prstGeom>
          <a:noFill/>
        </p:spPr>
        <p:txBody>
          <a:bodyPr wrap="square" lIns="68580" tIns="34290" rIns="68580" bIns="34290" rtlCol="0">
            <a:spAutoFit/>
          </a:bodyPr>
          <a:lstStyle/>
          <a:p>
            <a:pPr marL="48101" indent="-48101"/>
            <a:r>
              <a:rPr lang="en-US" sz="1500" dirty="0">
                <a:solidFill>
                  <a:schemeClr val="accent6"/>
                </a:solidFill>
                <a:latin typeface="Consolas" panose="020B0609020204030204" pitchFamily="49" charset="0"/>
                <a:cs typeface="Calibri" panose="020F0502020204030204" pitchFamily="34" charset="0"/>
              </a:rPr>
              <a:t>sig</a:t>
            </a:r>
            <a:r>
              <a:rPr lang="en-US" sz="1500" dirty="0">
                <a:solidFill>
                  <a:srgbClr val="007F00"/>
                </a:solidFill>
                <a:latin typeface="Consolas" panose="020B0609020204030204" pitchFamily="49" charset="0"/>
                <a:ea typeface="Calibri" panose="020F0502020204030204" pitchFamily="34" charset="0"/>
                <a:cs typeface="Calibri" panose="020F0502020204030204" pitchFamily="34" charset="0"/>
              </a:rPr>
              <a:t> </a:t>
            </a:r>
            <a:r>
              <a:rPr lang="en-US" sz="1500" dirty="0">
                <a:latin typeface="Consolas" panose="020B0609020204030204" pitchFamily="49" charset="0"/>
                <a:ea typeface="Calibri" panose="020F0502020204030204" pitchFamily="34" charset="0"/>
                <a:cs typeface="Calibri" panose="020F0502020204030204" pitchFamily="34" charset="0"/>
              </a:rPr>
              <a:t>GenodeSeL4State</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dirty="0">
                <a:latin typeface="Consolas" panose="020B0609020204030204" pitchFamily="49" charset="0"/>
                <a:ea typeface="Calibri" panose="020F0502020204030204" pitchFamily="34" charset="0"/>
                <a:cs typeface="Calibri" panose="020F0502020204030204" pitchFamily="34" charset="0"/>
              </a:rPr>
              <a:t> seL4_state : </a:t>
            </a:r>
            <a:r>
              <a:rPr lang="en-US" sz="1500" dirty="0" err="1">
                <a:latin typeface="Consolas" panose="020B0609020204030204" pitchFamily="49" charset="0"/>
                <a:ea typeface="Calibri" panose="020F0502020204030204" pitchFamily="34" charset="0"/>
                <a:cs typeface="Calibri" panose="020F0502020204030204" pitchFamily="34" charset="0"/>
              </a:rPr>
              <a:t>KernelState</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i="1" dirty="0">
                <a:solidFill>
                  <a:srgbClr val="407F7F"/>
                </a:solidFill>
                <a:latin typeface="Consolas" panose="020B0609020204030204" pitchFamily="49" charset="0"/>
                <a:ea typeface="Calibri" panose="020F0502020204030204" pitchFamily="34" charset="0"/>
                <a:cs typeface="Calibri" panose="020F0502020204030204" pitchFamily="34" charset="0"/>
              </a:rPr>
              <a:t> // Core internal state:</a:t>
            </a:r>
            <a:endPar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 </a:t>
            </a:r>
            <a:r>
              <a:rPr lang="nn-NO" sz="1500" dirty="0">
                <a:latin typeface="Consolas" panose="020B0609020204030204" pitchFamily="49" charset="0"/>
                <a:cs typeface="Calibri" panose="020F0502020204030204" pitchFamily="34" charset="0"/>
              </a:rPr>
              <a:t>regionMap_mapping : </a:t>
            </a:r>
          </a:p>
          <a:p>
            <a:pPr marL="48101" indent="-48101"/>
            <a:r>
              <a:rPr lang="nn-NO" sz="1500" dirty="0">
                <a:solidFill>
                  <a:srgbClr val="007F00"/>
                </a:solidFill>
                <a:latin typeface="Consolas" panose="020B0609020204030204" pitchFamily="49" charset="0"/>
                <a:cs typeface="Calibri" panose="020F0502020204030204" pitchFamily="34" charset="0"/>
              </a:rPr>
              <a:t>  </a:t>
            </a:r>
            <a:r>
              <a:rPr lang="nn-NO" sz="1500" dirty="0">
                <a:solidFill>
                  <a:schemeClr val="accent6"/>
                </a:solidFill>
                <a:latin typeface="Consolas" panose="020B0609020204030204" pitchFamily="49" charset="0"/>
                <a:cs typeface="Calibri" panose="020F0502020204030204" pitchFamily="34" charset="0"/>
              </a:rPr>
              <a:t>set</a:t>
            </a:r>
            <a:r>
              <a:rPr lang="nn-NO" sz="1500" dirty="0">
                <a:latin typeface="Consolas" panose="020B0609020204030204" pitchFamily="49" charset="0"/>
                <a:cs typeface="Calibri" panose="020F0502020204030204" pitchFamily="34" charset="0"/>
              </a:rPr>
              <a:t> </a:t>
            </a:r>
            <a:r>
              <a:rPr lang="en-US" sz="1500" dirty="0"/>
              <a:t>(</a:t>
            </a:r>
            <a:r>
              <a:rPr lang="en-US" sz="1500" dirty="0" err="1"/>
              <a:t>DataSpace</a:t>
            </a:r>
            <a:r>
              <a:rPr lang="en-US" sz="1500" dirty="0"/>
              <a:t> + </a:t>
            </a:r>
            <a:r>
              <a:rPr lang="en-US" sz="1500" dirty="0" err="1"/>
              <a:t>RegionMap</a:t>
            </a:r>
            <a:r>
              <a:rPr lang="en-US" sz="1500" dirty="0"/>
              <a:t>)</a:t>
            </a:r>
          </a:p>
          <a:p>
            <a:pPr marL="48101" indent="-48101"/>
            <a:r>
              <a:rPr lang="nn-NO" sz="1500" dirty="0">
                <a:latin typeface="Consolas" panose="020B0609020204030204" pitchFamily="49" charset="0"/>
                <a:cs typeface="Calibri" panose="020F0502020204030204" pitchFamily="34" charset="0"/>
              </a:rPr>
              <a:t>  -&gt; </a:t>
            </a:r>
            <a:r>
              <a:rPr lang="nn-NO" sz="1500" dirty="0">
                <a:solidFill>
                  <a:schemeClr val="accent6"/>
                </a:solidFill>
                <a:latin typeface="Consolas" panose="020B0609020204030204" pitchFamily="49" charset="0"/>
                <a:cs typeface="Calibri" panose="020F0502020204030204" pitchFamily="34" charset="0"/>
              </a:rPr>
              <a:t>set</a:t>
            </a:r>
            <a:r>
              <a:rPr lang="nn-NO" sz="1500" dirty="0">
                <a:latin typeface="Consolas" panose="020B0609020204030204" pitchFamily="49" charset="0"/>
                <a:cs typeface="Calibri" panose="020F0502020204030204" pitchFamily="34" charset="0"/>
              </a:rPr>
              <a:t> RegionMap</a:t>
            </a:r>
          </a:p>
          <a:p>
            <a:pPr marL="48101" indent="-48101"/>
            <a:r>
              <a:rPr lang="nn-NO" sz="1500" dirty="0">
                <a:latin typeface="Consolas" panose="020B0609020204030204" pitchFamily="49" charset="0"/>
                <a:cs typeface="Calibri" panose="020F0502020204030204" pitchFamily="34" charset="0"/>
              </a:rPr>
              <a:t> </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endParaRPr lang="en-US" sz="1500" dirty="0">
              <a:latin typeface="Consolas" panose="020B0609020204030204" pitchFamily="49" charset="0"/>
              <a:cs typeface="Calibri" panose="020F0502020204030204" pitchFamily="34" charset="0"/>
            </a:endParaRPr>
          </a:p>
          <a:p>
            <a:pPr marL="48101" indent="-48101">
              <a:spcAft>
                <a:spcPts val="450"/>
              </a:spcAft>
            </a:pP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endParaRPr lang="en-US" sz="1500" dirty="0">
              <a:latin typeface="Consolas" panose="020B0609020204030204" pitchFamily="49" charset="0"/>
              <a:ea typeface="Calibri" panose="020F0502020204030204" pitchFamily="34" charset="0"/>
              <a:cs typeface="Calibri" panose="020F0502020204030204" pitchFamily="34" charset="0"/>
            </a:endParaRPr>
          </a:p>
          <a:p>
            <a:endParaRPr lang="en-US" sz="1500" dirty="0"/>
          </a:p>
        </p:txBody>
      </p:sp>
    </p:spTree>
    <p:extLst>
      <p:ext uri="{BB962C8B-B14F-4D97-AF65-F5344CB8AC3E}">
        <p14:creationId xmlns:p14="http://schemas.microsoft.com/office/powerpoint/2010/main" val="2907869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7B440-41F7-429E-AF2B-16997EF299C3}"/>
              </a:ext>
            </a:extLst>
          </p:cNvPr>
          <p:cNvSpPr>
            <a:spLocks noGrp="1"/>
          </p:cNvSpPr>
          <p:nvPr>
            <p:ph type="title"/>
          </p:nvPr>
        </p:nvSpPr>
        <p:spPr/>
        <p:txBody>
          <a:bodyPr/>
          <a:lstStyle/>
          <a:p>
            <a:r>
              <a:rPr lang="en-US" dirty="0"/>
              <a:t>Verification</a:t>
            </a:r>
          </a:p>
        </p:txBody>
      </p:sp>
      <p:sp>
        <p:nvSpPr>
          <p:cNvPr id="3" name="Content Placeholder 2">
            <a:extLst>
              <a:ext uri="{FF2B5EF4-FFF2-40B4-BE49-F238E27FC236}">
                <a16:creationId xmlns:a16="http://schemas.microsoft.com/office/drawing/2014/main" id="{643A328A-85FE-40C6-B141-0FBF174CE85C}"/>
              </a:ext>
            </a:extLst>
          </p:cNvPr>
          <p:cNvSpPr>
            <a:spLocks noGrp="1"/>
          </p:cNvSpPr>
          <p:nvPr>
            <p:ph idx="1"/>
          </p:nvPr>
        </p:nvSpPr>
        <p:spPr>
          <a:xfrm>
            <a:off x="628650" y="1008540"/>
            <a:ext cx="7886700" cy="704560"/>
          </a:xfrm>
        </p:spPr>
        <p:txBody>
          <a:bodyPr>
            <a:normAutofit/>
          </a:bodyPr>
          <a:lstStyle/>
          <a:p>
            <a:r>
              <a:rPr lang="en-US" sz="1400" dirty="0"/>
              <a:t>We need a set of Genode invariants first!</a:t>
            </a:r>
          </a:p>
          <a:p>
            <a:r>
              <a:rPr lang="en-US" sz="1400" dirty="0"/>
              <a:t>Then we can verify authority confinement and integrity</a:t>
            </a:r>
          </a:p>
        </p:txBody>
      </p:sp>
      <p:sp>
        <p:nvSpPr>
          <p:cNvPr id="4" name="TextBox 3">
            <a:extLst>
              <a:ext uri="{FF2B5EF4-FFF2-40B4-BE49-F238E27FC236}">
                <a16:creationId xmlns:a16="http://schemas.microsoft.com/office/drawing/2014/main" id="{10792703-C0F2-42D7-8B3F-D2F36828E3CC}"/>
              </a:ext>
            </a:extLst>
          </p:cNvPr>
          <p:cNvSpPr txBox="1"/>
          <p:nvPr/>
        </p:nvSpPr>
        <p:spPr>
          <a:xfrm>
            <a:off x="1113842" y="1656747"/>
            <a:ext cx="6067728" cy="2146742"/>
          </a:xfrm>
          <a:prstGeom prst="rect">
            <a:avLst/>
          </a:prstGeom>
          <a:noFill/>
        </p:spPr>
        <p:txBody>
          <a:bodyPr wrap="square" lIns="68580" tIns="34290" rIns="68580" bIns="34290" rtlCol="0">
            <a:spAutoFit/>
          </a:bodyPr>
          <a:lstStyle/>
          <a:p>
            <a:pPr marL="48101" indent="-48101"/>
            <a:r>
              <a:rPr lang="en-US" sz="1500" dirty="0">
                <a:solidFill>
                  <a:schemeClr val="accent6"/>
                </a:solidFill>
                <a:latin typeface="Consolas" panose="020B0609020204030204" pitchFamily="49" charset="0"/>
                <a:cs typeface="Calibri" panose="020F0502020204030204" pitchFamily="34" charset="0"/>
              </a:rPr>
              <a:t>check</a:t>
            </a:r>
            <a:r>
              <a:rPr lang="en-US" sz="1500" dirty="0">
                <a:solidFill>
                  <a:srgbClr val="007F00"/>
                </a:solidFill>
                <a:latin typeface="Consolas" panose="020B0609020204030204" pitchFamily="49" charset="0"/>
                <a:ea typeface="Calibri" panose="020F0502020204030204" pitchFamily="34" charset="0"/>
                <a:cs typeface="Calibri" panose="020F0502020204030204" pitchFamily="34" charset="0"/>
              </a:rPr>
              <a:t> </a:t>
            </a:r>
            <a:r>
              <a:rPr lang="en-US" sz="1500" dirty="0" err="1">
                <a:latin typeface="Consolas" panose="020B0609020204030204" pitchFamily="49" charset="0"/>
                <a:ea typeface="Calibri" panose="020F0502020204030204" pitchFamily="34" charset="0"/>
                <a:cs typeface="Calibri" panose="020F0502020204030204" pitchFamily="34" charset="0"/>
              </a:rPr>
              <a:t>auth_confined</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dirty="0">
                <a:solidFill>
                  <a:srgbClr val="007F00"/>
                </a:solidFill>
                <a:latin typeface="Consolas" panose="020B0609020204030204" pitchFamily="49" charset="0"/>
                <a:ea typeface="Calibri" panose="020F0502020204030204" pitchFamily="34" charset="0"/>
                <a:cs typeface="Calibri" panose="020F0502020204030204" pitchFamily="34" charset="0"/>
              </a:rPr>
              <a:t> </a:t>
            </a:r>
            <a:r>
              <a:rPr lang="en-US" sz="1500" dirty="0">
                <a:solidFill>
                  <a:schemeClr val="accent6"/>
                </a:solidFill>
                <a:latin typeface="Consolas" panose="020B0609020204030204" pitchFamily="49" charset="0"/>
                <a:cs typeface="Calibri" panose="020F0502020204030204" pitchFamily="34" charset="0"/>
              </a:rPr>
              <a:t>all</a:t>
            </a:r>
            <a:r>
              <a:rPr lang="en-US" sz="1500" dirty="0">
                <a:solidFill>
                  <a:srgbClr val="007F00"/>
                </a:solidFill>
                <a:latin typeface="Consolas" panose="020B0609020204030204" pitchFamily="49" charset="0"/>
                <a:ea typeface="Calibri" panose="020F0502020204030204" pitchFamily="34" charset="0"/>
                <a:cs typeface="Calibri" panose="020F0502020204030204" pitchFamily="34" charset="0"/>
              </a:rPr>
              <a:t> </a:t>
            </a:r>
            <a:r>
              <a:rPr lang="en-US" sz="1500" dirty="0">
                <a:latin typeface="Consolas" panose="020B0609020204030204" pitchFamily="49" charset="0"/>
                <a:ea typeface="Calibri" panose="020F0502020204030204" pitchFamily="34" charset="0"/>
                <a:cs typeface="Calibri" panose="020F0502020204030204" pitchFamily="34" charset="0"/>
              </a:rPr>
              <a:t>s, s': GenodeSeL4State</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dirty="0">
                <a:solidFill>
                  <a:srgbClr val="007F00"/>
                </a:solidFill>
                <a:latin typeface="Consolas" panose="020B0609020204030204" pitchFamily="49" charset="0"/>
                <a:ea typeface="Calibri" panose="020F0502020204030204" pitchFamily="34" charset="0"/>
                <a:cs typeface="Calibri" panose="020F0502020204030204" pitchFamily="34" charset="0"/>
              </a:rPr>
              <a:t>  </a:t>
            </a:r>
            <a:r>
              <a:rPr lang="en-US" sz="1500" dirty="0">
                <a:solidFill>
                  <a:schemeClr val="accent6"/>
                </a:solidFill>
                <a:latin typeface="Consolas" panose="020B0609020204030204" pitchFamily="49" charset="0"/>
                <a:cs typeface="Calibri" panose="020F0502020204030204" pitchFamily="34" charset="0"/>
              </a:rPr>
              <a:t>let</a:t>
            </a:r>
            <a:r>
              <a:rPr lang="en-US" sz="1500" dirty="0">
                <a:solidFill>
                  <a:srgbClr val="007F00"/>
                </a:solidFill>
                <a:latin typeface="Consolas" panose="020B0609020204030204" pitchFamily="49" charset="0"/>
                <a:ea typeface="Calibri" panose="020F0502020204030204" pitchFamily="34" charset="0"/>
                <a:cs typeface="Calibri" panose="020F0502020204030204" pitchFamily="34" charset="0"/>
              </a:rPr>
              <a:t> </a:t>
            </a:r>
            <a:r>
              <a:rPr lang="en-US" sz="1500" dirty="0">
                <a:latin typeface="Consolas" panose="020B0609020204030204" pitchFamily="49" charset="0"/>
                <a:ea typeface="Calibri" panose="020F0502020204030204" pitchFamily="34" charset="0"/>
                <a:cs typeface="Calibri" panose="020F0502020204030204" pitchFamily="34" charset="0"/>
              </a:rPr>
              <a:t>abs </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 </a:t>
            </a:r>
            <a:r>
              <a:rPr lang="en-US" sz="1500" dirty="0" err="1">
                <a:latin typeface="Consolas" panose="020B0609020204030204" pitchFamily="49" charset="0"/>
                <a:ea typeface="Calibri" panose="020F0502020204030204" pitchFamily="34" charset="0"/>
                <a:cs typeface="Calibri" panose="020F0502020204030204" pitchFamily="34" charset="0"/>
              </a:rPr>
              <a:t>core_view_abs</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r>
              <a:rPr lang="en-US" sz="1500" dirty="0">
                <a:latin typeface="Consolas" panose="020B0609020204030204" pitchFamily="49" charset="0"/>
                <a:ea typeface="Calibri" panose="020F0502020204030204" pitchFamily="34" charset="0"/>
                <a:cs typeface="Calibri" panose="020F0502020204030204" pitchFamily="34" charset="0"/>
              </a:rPr>
              <a:t>s</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 |</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dirty="0">
                <a:solidFill>
                  <a:srgbClr val="007F00"/>
                </a:solidFill>
                <a:latin typeface="Consolas" panose="020B0609020204030204" pitchFamily="49" charset="0"/>
                <a:ea typeface="Calibri" panose="020F0502020204030204" pitchFamily="34" charset="0"/>
                <a:cs typeface="Calibri" panose="020F0502020204030204" pitchFamily="34" charset="0"/>
              </a:rPr>
              <a:t>  </a:t>
            </a:r>
            <a:r>
              <a:rPr lang="en-US" sz="1500" dirty="0" err="1">
                <a:latin typeface="Consolas" panose="020B0609020204030204" pitchFamily="49" charset="0"/>
                <a:ea typeface="Calibri" panose="020F0502020204030204" pitchFamily="34" charset="0"/>
                <a:cs typeface="Calibri" panose="020F0502020204030204" pitchFamily="34" charset="0"/>
              </a:rPr>
              <a:t>g_invariants</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r>
              <a:rPr lang="en-US" sz="1500" dirty="0">
                <a:latin typeface="Consolas" panose="020B0609020204030204" pitchFamily="49" charset="0"/>
                <a:ea typeface="Calibri" panose="020F0502020204030204" pitchFamily="34" charset="0"/>
                <a:cs typeface="Calibri" panose="020F0502020204030204" pitchFamily="34" charset="0"/>
              </a:rPr>
              <a:t>s</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 =&gt; </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dirty="0">
                <a:latin typeface="Consolas" panose="020B0609020204030204" pitchFamily="49" charset="0"/>
                <a:ea typeface="Calibri" panose="020F0502020204030204" pitchFamily="34" charset="0"/>
                <a:cs typeface="Calibri" panose="020F0502020204030204" pitchFamily="34" charset="0"/>
              </a:rPr>
              <a:t>  </a:t>
            </a:r>
            <a:r>
              <a:rPr lang="en-US" sz="1500" dirty="0" err="1">
                <a:latin typeface="Consolas" panose="020B0609020204030204" pitchFamily="49" charset="0"/>
                <a:ea typeface="Calibri" panose="020F0502020204030204" pitchFamily="34" charset="0"/>
                <a:cs typeface="Calibri" panose="020F0502020204030204" pitchFamily="34" charset="0"/>
              </a:rPr>
              <a:t>pa_refined</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r>
              <a:rPr lang="en-US" sz="1500" dirty="0">
                <a:latin typeface="Consolas" panose="020B0609020204030204" pitchFamily="49" charset="0"/>
                <a:ea typeface="Calibri" panose="020F0502020204030204" pitchFamily="34" charset="0"/>
                <a:cs typeface="Calibri" panose="020F0502020204030204" pitchFamily="34" charset="0"/>
              </a:rPr>
              <a:t>policy, abs, s </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r>
              <a:rPr lang="en-US" sz="1500" dirty="0">
                <a:latin typeface="Consolas" panose="020B0609020204030204" pitchFamily="49" charset="0"/>
                <a:ea typeface="Calibri" panose="020F0502020204030204" pitchFamily="34" charset="0"/>
                <a:cs typeface="Calibri" panose="020F0502020204030204" pitchFamily="34" charset="0"/>
              </a:rPr>
              <a:t>seL4_state</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 =&gt;</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dirty="0">
                <a:latin typeface="Consolas" panose="020B0609020204030204" pitchFamily="49" charset="0"/>
                <a:ea typeface="Calibri" panose="020F0502020204030204" pitchFamily="34" charset="0"/>
                <a:cs typeface="Calibri" panose="020F0502020204030204" pitchFamily="34" charset="0"/>
              </a:rPr>
              <a:t>  evolve</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r>
              <a:rPr lang="en-US" sz="1500" dirty="0">
                <a:latin typeface="Consolas" panose="020B0609020204030204" pitchFamily="49" charset="0"/>
                <a:ea typeface="Calibri" panose="020F0502020204030204" pitchFamily="34" charset="0"/>
                <a:cs typeface="Calibri" panose="020F0502020204030204" pitchFamily="34" charset="0"/>
              </a:rPr>
              <a:t>s, s'</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 =&gt;</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dirty="0">
                <a:latin typeface="Consolas" panose="020B0609020204030204" pitchFamily="49" charset="0"/>
                <a:ea typeface="Calibri" panose="020F0502020204030204" pitchFamily="34" charset="0"/>
                <a:cs typeface="Calibri" panose="020F0502020204030204" pitchFamily="34" charset="0"/>
              </a:rPr>
              <a:t> </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 </a:t>
            </a:r>
            <a:r>
              <a:rPr lang="en-US" sz="1500" dirty="0" err="1">
                <a:latin typeface="Consolas" panose="020B0609020204030204" pitchFamily="49" charset="0"/>
                <a:ea typeface="Calibri" panose="020F0502020204030204" pitchFamily="34" charset="0"/>
                <a:cs typeface="Calibri" panose="020F0502020204030204" pitchFamily="34" charset="0"/>
              </a:rPr>
              <a:t>pa_refined</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r>
              <a:rPr lang="en-US" sz="1500" dirty="0">
                <a:latin typeface="Consolas" panose="020B0609020204030204" pitchFamily="49" charset="0"/>
                <a:ea typeface="Calibri" panose="020F0502020204030204" pitchFamily="34" charset="0"/>
                <a:cs typeface="Calibri" panose="020F0502020204030204" pitchFamily="34" charset="0"/>
              </a:rPr>
              <a:t>policy, abs, s'</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r>
              <a:rPr lang="en-US" sz="1500" dirty="0">
                <a:latin typeface="Consolas" panose="020B0609020204030204" pitchFamily="49" charset="0"/>
                <a:ea typeface="Calibri" panose="020F0502020204030204" pitchFamily="34" charset="0"/>
                <a:cs typeface="Calibri" panose="020F0502020204030204" pitchFamily="34" charset="0"/>
              </a:rPr>
              <a:t>seL4_state</a:t>
            </a: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 }</a:t>
            </a:r>
            <a:endParaRPr lang="en-US" sz="1500" dirty="0">
              <a:latin typeface="Consolas" panose="020B0609020204030204" pitchFamily="49" charset="0"/>
              <a:ea typeface="Calibri" panose="020F0502020204030204" pitchFamily="34" charset="0"/>
              <a:cs typeface="Calibri" panose="020F0502020204030204" pitchFamily="34" charset="0"/>
            </a:endParaRPr>
          </a:p>
          <a:p>
            <a:pPr marL="48101" indent="-48101">
              <a:spcAft>
                <a:spcPts val="450"/>
              </a:spcAft>
            </a:pPr>
            <a:r>
              <a:rPr lang="en-US" sz="1500" dirty="0">
                <a:solidFill>
                  <a:srgbClr val="666666"/>
                </a:solidFill>
                <a:latin typeface="Consolas" panose="020B0609020204030204" pitchFamily="49" charset="0"/>
                <a:ea typeface="Calibri" panose="020F0502020204030204" pitchFamily="34" charset="0"/>
                <a:cs typeface="Calibri" panose="020F0502020204030204" pitchFamily="34" charset="0"/>
              </a:rPr>
              <a:t>}</a:t>
            </a:r>
            <a:endParaRPr lang="en-US" sz="1500" dirty="0">
              <a:latin typeface="Consolas" panose="020B0609020204030204" pitchFamily="49" charset="0"/>
              <a:ea typeface="Calibri" panose="020F0502020204030204" pitchFamily="34" charset="0"/>
              <a:cs typeface="Calibri" panose="020F0502020204030204" pitchFamily="34" charset="0"/>
            </a:endParaRPr>
          </a:p>
        </p:txBody>
      </p:sp>
      <p:sp>
        <p:nvSpPr>
          <p:cNvPr id="6" name="Content Placeholder 2">
            <a:extLst>
              <a:ext uri="{FF2B5EF4-FFF2-40B4-BE49-F238E27FC236}">
                <a16:creationId xmlns:a16="http://schemas.microsoft.com/office/drawing/2014/main" id="{4F12AA24-FC0A-4420-8B0F-2BBA8FB12AE7}"/>
              </a:ext>
            </a:extLst>
          </p:cNvPr>
          <p:cNvSpPr txBox="1">
            <a:spLocks/>
          </p:cNvSpPr>
          <p:nvPr/>
        </p:nvSpPr>
        <p:spPr>
          <a:xfrm>
            <a:off x="628650" y="3753130"/>
            <a:ext cx="7886700" cy="1390370"/>
          </a:xfrm>
          <a:prstGeom prst="rect">
            <a:avLst/>
          </a:prstGeom>
          <a:noFill/>
          <a:ln>
            <a:noFill/>
          </a:ln>
        </p:spPr>
        <p:txBody>
          <a:bodyPr spcFirstLastPara="1" wrap="square" lIns="91425" tIns="91425" rIns="91425" bIns="91425" anchor="t" anchorCtr="0">
            <a:normAutofit fontScale="70000" lnSpcReduction="20000"/>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160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160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146050" indent="0">
              <a:buNone/>
            </a:pPr>
            <a:r>
              <a:rPr lang="en-US" sz="2900" dirty="0">
                <a:solidFill>
                  <a:schemeClr val="tx1"/>
                </a:solidFill>
              </a:rPr>
              <a:t>This shows that Core indeed satisfies integrity and auth confinement</a:t>
            </a:r>
          </a:p>
          <a:p>
            <a:pPr>
              <a:spcBef>
                <a:spcPts val="600"/>
              </a:spcBef>
            </a:pPr>
            <a:r>
              <a:rPr lang="en-US" sz="2000" dirty="0">
                <a:solidFill>
                  <a:srgbClr val="000000"/>
                </a:solidFill>
              </a:rPr>
              <a:t>Notice evolve. A bit of sanity check! </a:t>
            </a:r>
          </a:p>
          <a:p>
            <a:pPr lvl="1">
              <a:spcBef>
                <a:spcPts val="600"/>
              </a:spcBef>
            </a:pPr>
            <a:r>
              <a:rPr lang="en-US" sz="2000" dirty="0">
                <a:solidFill>
                  <a:srgbClr val="000000"/>
                </a:solidFill>
              </a:rPr>
              <a:t>plus to verify that our modified definitions of integrity and authority confinement are still satisfied by seL4</a:t>
            </a:r>
          </a:p>
        </p:txBody>
      </p:sp>
    </p:spTree>
    <p:extLst>
      <p:ext uri="{BB962C8B-B14F-4D97-AF65-F5344CB8AC3E}">
        <p14:creationId xmlns:p14="http://schemas.microsoft.com/office/powerpoint/2010/main" val="34022083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20"/>
          <p:cNvSpPr txBox="1">
            <a:spLocks noGrp="1"/>
          </p:cNvSpPr>
          <p:nvPr>
            <p:ph type="title"/>
          </p:nvPr>
        </p:nvSpPr>
        <p:spPr>
          <a:xfrm>
            <a:off x="1273675" y="696400"/>
            <a:ext cx="7030500" cy="9443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DAM3ON’s XACML/SAML based AAA</a:t>
            </a:r>
            <a:br>
              <a:rPr lang="en" dirty="0"/>
            </a:br>
            <a:r>
              <a:rPr lang="en" sz="1200" dirty="0"/>
              <a:t>(Attestation, Authentication, Authorization, Access Control, Attribution, Accounting &amp; Audit, initially for a distributed repository supporting a publish-subscribe messaging system)</a:t>
            </a:r>
            <a:endParaRPr sz="2400" dirty="0"/>
          </a:p>
        </p:txBody>
      </p:sp>
      <p:pic>
        <p:nvPicPr>
          <p:cNvPr id="324" name="Google Shape;324;p20"/>
          <p:cNvPicPr preferRelativeResize="0"/>
          <p:nvPr/>
        </p:nvPicPr>
        <p:blipFill>
          <a:blip r:embed="rId3">
            <a:alphaModFix/>
          </a:blip>
          <a:stretch>
            <a:fillRect/>
          </a:stretch>
        </p:blipFill>
        <p:spPr>
          <a:xfrm>
            <a:off x="4331590" y="1993993"/>
            <a:ext cx="844484" cy="633900"/>
          </a:xfrm>
          <a:prstGeom prst="rect">
            <a:avLst/>
          </a:prstGeom>
          <a:noFill/>
          <a:ln>
            <a:noFill/>
          </a:ln>
        </p:spPr>
      </p:pic>
      <p:cxnSp>
        <p:nvCxnSpPr>
          <p:cNvPr id="325" name="Google Shape;325;p20"/>
          <p:cNvCxnSpPr/>
          <p:nvPr/>
        </p:nvCxnSpPr>
        <p:spPr>
          <a:xfrm rot="10800000" flipH="1">
            <a:off x="2234450" y="2308542"/>
            <a:ext cx="554400" cy="2400"/>
          </a:xfrm>
          <a:prstGeom prst="straightConnector1">
            <a:avLst/>
          </a:prstGeom>
          <a:noFill/>
          <a:ln w="9525" cap="flat" cmpd="sng">
            <a:solidFill>
              <a:schemeClr val="dk2"/>
            </a:solidFill>
            <a:prstDash val="solid"/>
            <a:round/>
            <a:headEnd type="none" w="med" len="med"/>
            <a:tailEnd type="triangle" w="med" len="med"/>
          </a:ln>
        </p:spPr>
      </p:cxnSp>
      <p:sp>
        <p:nvSpPr>
          <p:cNvPr id="326" name="Google Shape;326;p20"/>
          <p:cNvSpPr txBox="1"/>
          <p:nvPr/>
        </p:nvSpPr>
        <p:spPr>
          <a:xfrm>
            <a:off x="3167875" y="2160617"/>
            <a:ext cx="931500" cy="21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ABLE</a:t>
            </a:r>
            <a:endParaRPr>
              <a:solidFill>
                <a:srgbClr val="FFFFFF"/>
              </a:solidFill>
            </a:endParaRPr>
          </a:p>
        </p:txBody>
      </p:sp>
      <p:pic>
        <p:nvPicPr>
          <p:cNvPr id="327" name="Google Shape;327;p20"/>
          <p:cNvPicPr preferRelativeResize="0"/>
          <p:nvPr/>
        </p:nvPicPr>
        <p:blipFill>
          <a:blip r:embed="rId4">
            <a:alphaModFix/>
          </a:blip>
          <a:stretch>
            <a:fillRect/>
          </a:stretch>
        </p:blipFill>
        <p:spPr>
          <a:xfrm>
            <a:off x="1433784" y="1967996"/>
            <a:ext cx="723667" cy="723650"/>
          </a:xfrm>
          <a:prstGeom prst="rect">
            <a:avLst/>
          </a:prstGeom>
          <a:noFill/>
          <a:ln>
            <a:noFill/>
          </a:ln>
        </p:spPr>
      </p:pic>
      <p:pic>
        <p:nvPicPr>
          <p:cNvPr id="328" name="Google Shape;328;p20"/>
          <p:cNvPicPr preferRelativeResize="0"/>
          <p:nvPr/>
        </p:nvPicPr>
        <p:blipFill>
          <a:blip r:embed="rId5">
            <a:alphaModFix/>
          </a:blip>
          <a:stretch>
            <a:fillRect/>
          </a:stretch>
        </p:blipFill>
        <p:spPr>
          <a:xfrm>
            <a:off x="3077013" y="2029521"/>
            <a:ext cx="348700" cy="473695"/>
          </a:xfrm>
          <a:prstGeom prst="rect">
            <a:avLst/>
          </a:prstGeom>
          <a:noFill/>
          <a:ln>
            <a:noFill/>
          </a:ln>
        </p:spPr>
      </p:pic>
      <p:cxnSp>
        <p:nvCxnSpPr>
          <p:cNvPr id="329" name="Google Shape;329;p20"/>
          <p:cNvCxnSpPr/>
          <p:nvPr/>
        </p:nvCxnSpPr>
        <p:spPr>
          <a:xfrm rot="10800000" flipH="1">
            <a:off x="3777188" y="2309742"/>
            <a:ext cx="554400" cy="2400"/>
          </a:xfrm>
          <a:prstGeom prst="straightConnector1">
            <a:avLst/>
          </a:prstGeom>
          <a:noFill/>
          <a:ln w="9525" cap="flat" cmpd="sng">
            <a:solidFill>
              <a:schemeClr val="dk2"/>
            </a:solidFill>
            <a:prstDash val="solid"/>
            <a:round/>
            <a:headEnd type="none" w="med" len="med"/>
            <a:tailEnd type="triangle" w="med" len="med"/>
          </a:ln>
        </p:spPr>
      </p:cxnSp>
      <p:sp>
        <p:nvSpPr>
          <p:cNvPr id="330" name="Google Shape;330;p20"/>
          <p:cNvSpPr txBox="1">
            <a:spLocks noGrp="1"/>
          </p:cNvSpPr>
          <p:nvPr>
            <p:ph type="title"/>
          </p:nvPr>
        </p:nvSpPr>
        <p:spPr>
          <a:xfrm>
            <a:off x="794600" y="1761017"/>
            <a:ext cx="931500" cy="39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On Boot</a:t>
            </a:r>
            <a:endParaRPr sz="1400"/>
          </a:p>
        </p:txBody>
      </p:sp>
      <p:cxnSp>
        <p:nvCxnSpPr>
          <p:cNvPr id="331" name="Google Shape;331;p20"/>
          <p:cNvCxnSpPr>
            <a:endCxn id="332" idx="1"/>
          </p:cNvCxnSpPr>
          <p:nvPr/>
        </p:nvCxnSpPr>
        <p:spPr>
          <a:xfrm rot="10800000" flipH="1">
            <a:off x="5176075" y="2309742"/>
            <a:ext cx="694800" cy="2400"/>
          </a:xfrm>
          <a:prstGeom prst="straightConnector1">
            <a:avLst/>
          </a:prstGeom>
          <a:noFill/>
          <a:ln w="9525" cap="flat" cmpd="sng">
            <a:solidFill>
              <a:schemeClr val="dk2"/>
            </a:solidFill>
            <a:prstDash val="solid"/>
            <a:round/>
            <a:headEnd type="none" w="med" len="med"/>
            <a:tailEnd type="triangle" w="med" len="med"/>
          </a:ln>
        </p:spPr>
      </p:cxnSp>
      <p:sp>
        <p:nvSpPr>
          <p:cNvPr id="332" name="Google Shape;332;p20"/>
          <p:cNvSpPr txBox="1"/>
          <p:nvPr/>
        </p:nvSpPr>
        <p:spPr>
          <a:xfrm>
            <a:off x="5870875" y="2109942"/>
            <a:ext cx="7236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PCR’s</a:t>
            </a:r>
            <a:endParaRPr/>
          </a:p>
        </p:txBody>
      </p:sp>
      <p:sp>
        <p:nvSpPr>
          <p:cNvPr id="333" name="Google Shape;333;p20"/>
          <p:cNvSpPr txBox="1">
            <a:spLocks noGrp="1"/>
          </p:cNvSpPr>
          <p:nvPr>
            <p:ph type="title"/>
          </p:nvPr>
        </p:nvSpPr>
        <p:spPr>
          <a:xfrm>
            <a:off x="776600" y="2972242"/>
            <a:ext cx="1495200" cy="39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On Attestation</a:t>
            </a:r>
            <a:endParaRPr sz="1400"/>
          </a:p>
        </p:txBody>
      </p:sp>
      <p:pic>
        <p:nvPicPr>
          <p:cNvPr id="334" name="Google Shape;334;p20" descr="pep.PNG"/>
          <p:cNvPicPr preferRelativeResize="0"/>
          <p:nvPr/>
        </p:nvPicPr>
        <p:blipFill>
          <a:blip r:embed="rId6">
            <a:alphaModFix/>
          </a:blip>
          <a:stretch>
            <a:fillRect/>
          </a:stretch>
        </p:blipFill>
        <p:spPr>
          <a:xfrm>
            <a:off x="211275" y="3693992"/>
            <a:ext cx="609600" cy="628650"/>
          </a:xfrm>
          <a:prstGeom prst="rect">
            <a:avLst/>
          </a:prstGeom>
          <a:noFill/>
          <a:ln>
            <a:noFill/>
          </a:ln>
        </p:spPr>
      </p:pic>
      <p:pic>
        <p:nvPicPr>
          <p:cNvPr id="335" name="Google Shape;335;p20" descr="pdp.PNG"/>
          <p:cNvPicPr preferRelativeResize="0"/>
          <p:nvPr/>
        </p:nvPicPr>
        <p:blipFill>
          <a:blip r:embed="rId7">
            <a:alphaModFix/>
          </a:blip>
          <a:stretch>
            <a:fillRect/>
          </a:stretch>
        </p:blipFill>
        <p:spPr>
          <a:xfrm>
            <a:off x="6123388" y="3703517"/>
            <a:ext cx="600075" cy="609600"/>
          </a:xfrm>
          <a:prstGeom prst="rect">
            <a:avLst/>
          </a:prstGeom>
          <a:noFill/>
          <a:ln>
            <a:noFill/>
          </a:ln>
        </p:spPr>
      </p:pic>
      <p:pic>
        <p:nvPicPr>
          <p:cNvPr id="336" name="Google Shape;336;p20" descr="pep.PNG"/>
          <p:cNvPicPr preferRelativeResize="0"/>
          <p:nvPr/>
        </p:nvPicPr>
        <p:blipFill>
          <a:blip r:embed="rId6">
            <a:alphaModFix/>
          </a:blip>
          <a:stretch>
            <a:fillRect/>
          </a:stretch>
        </p:blipFill>
        <p:spPr>
          <a:xfrm>
            <a:off x="4881238" y="3693992"/>
            <a:ext cx="609600" cy="628650"/>
          </a:xfrm>
          <a:prstGeom prst="rect">
            <a:avLst/>
          </a:prstGeom>
          <a:noFill/>
          <a:ln>
            <a:noFill/>
          </a:ln>
        </p:spPr>
      </p:pic>
      <p:pic>
        <p:nvPicPr>
          <p:cNvPr id="337" name="Google Shape;337;p20" descr="pep.PNG"/>
          <p:cNvPicPr preferRelativeResize="0"/>
          <p:nvPr/>
        </p:nvPicPr>
        <p:blipFill>
          <a:blip r:embed="rId6">
            <a:alphaModFix/>
          </a:blip>
          <a:stretch>
            <a:fillRect/>
          </a:stretch>
        </p:blipFill>
        <p:spPr>
          <a:xfrm>
            <a:off x="7356013" y="3693992"/>
            <a:ext cx="609600" cy="628650"/>
          </a:xfrm>
          <a:prstGeom prst="rect">
            <a:avLst/>
          </a:prstGeom>
          <a:noFill/>
          <a:ln>
            <a:noFill/>
          </a:ln>
        </p:spPr>
      </p:pic>
      <p:pic>
        <p:nvPicPr>
          <p:cNvPr id="338" name="Google Shape;338;p20"/>
          <p:cNvPicPr preferRelativeResize="0"/>
          <p:nvPr/>
        </p:nvPicPr>
        <p:blipFill>
          <a:blip r:embed="rId3">
            <a:alphaModFix/>
          </a:blip>
          <a:stretch>
            <a:fillRect/>
          </a:stretch>
        </p:blipFill>
        <p:spPr>
          <a:xfrm>
            <a:off x="2648900" y="3693167"/>
            <a:ext cx="777900" cy="583926"/>
          </a:xfrm>
          <a:prstGeom prst="rect">
            <a:avLst/>
          </a:prstGeom>
          <a:noFill/>
          <a:ln>
            <a:noFill/>
          </a:ln>
        </p:spPr>
      </p:pic>
      <p:cxnSp>
        <p:nvCxnSpPr>
          <p:cNvPr id="339" name="Google Shape;339;p20"/>
          <p:cNvCxnSpPr>
            <a:stCxn id="334" idx="3"/>
            <a:endCxn id="340" idx="1"/>
          </p:cNvCxnSpPr>
          <p:nvPr/>
        </p:nvCxnSpPr>
        <p:spPr>
          <a:xfrm>
            <a:off x="820875" y="4008317"/>
            <a:ext cx="670200" cy="300"/>
          </a:xfrm>
          <a:prstGeom prst="straightConnector1">
            <a:avLst/>
          </a:prstGeom>
          <a:noFill/>
          <a:ln w="9525" cap="flat" cmpd="sng">
            <a:solidFill>
              <a:schemeClr val="dk2"/>
            </a:solidFill>
            <a:prstDash val="solid"/>
            <a:round/>
            <a:headEnd type="none" w="med" len="med"/>
            <a:tailEnd type="triangle" w="med" len="med"/>
          </a:ln>
        </p:spPr>
      </p:cxnSp>
      <p:cxnSp>
        <p:nvCxnSpPr>
          <p:cNvPr id="341" name="Google Shape;341;p20"/>
          <p:cNvCxnSpPr>
            <a:endCxn id="338" idx="1"/>
          </p:cNvCxnSpPr>
          <p:nvPr/>
        </p:nvCxnSpPr>
        <p:spPr>
          <a:xfrm>
            <a:off x="2024900" y="3985130"/>
            <a:ext cx="624000" cy="0"/>
          </a:xfrm>
          <a:prstGeom prst="straightConnector1">
            <a:avLst/>
          </a:prstGeom>
          <a:noFill/>
          <a:ln w="9525" cap="flat" cmpd="sng">
            <a:solidFill>
              <a:schemeClr val="dk2"/>
            </a:solidFill>
            <a:prstDash val="solid"/>
            <a:round/>
            <a:headEnd type="none" w="med" len="med"/>
            <a:tailEnd type="triangle" w="med" len="med"/>
          </a:ln>
        </p:spPr>
      </p:cxnSp>
      <p:cxnSp>
        <p:nvCxnSpPr>
          <p:cNvPr id="343" name="Google Shape;343;p20"/>
          <p:cNvCxnSpPr>
            <a:stCxn id="338" idx="3"/>
          </p:cNvCxnSpPr>
          <p:nvPr/>
        </p:nvCxnSpPr>
        <p:spPr>
          <a:xfrm>
            <a:off x="3426800" y="3985130"/>
            <a:ext cx="451800" cy="0"/>
          </a:xfrm>
          <a:prstGeom prst="straightConnector1">
            <a:avLst/>
          </a:prstGeom>
          <a:noFill/>
          <a:ln w="9525" cap="flat" cmpd="sng">
            <a:solidFill>
              <a:schemeClr val="dk2"/>
            </a:solidFill>
            <a:prstDash val="solid"/>
            <a:round/>
            <a:headEnd type="none" w="med" len="med"/>
            <a:tailEnd type="triangle" w="med" len="med"/>
          </a:ln>
        </p:spPr>
      </p:cxnSp>
      <p:cxnSp>
        <p:nvCxnSpPr>
          <p:cNvPr id="345" name="Google Shape;345;p20"/>
          <p:cNvCxnSpPr>
            <a:endCxn id="336" idx="1"/>
          </p:cNvCxnSpPr>
          <p:nvPr/>
        </p:nvCxnSpPr>
        <p:spPr>
          <a:xfrm>
            <a:off x="4409638" y="4008317"/>
            <a:ext cx="471600" cy="0"/>
          </a:xfrm>
          <a:prstGeom prst="straightConnector1">
            <a:avLst/>
          </a:prstGeom>
          <a:noFill/>
          <a:ln w="9525" cap="flat" cmpd="sng">
            <a:solidFill>
              <a:schemeClr val="dk2"/>
            </a:solidFill>
            <a:prstDash val="solid"/>
            <a:round/>
            <a:headEnd type="none" w="med" len="med"/>
            <a:tailEnd type="triangle" w="med" len="med"/>
          </a:ln>
        </p:spPr>
      </p:cxnSp>
      <p:cxnSp>
        <p:nvCxnSpPr>
          <p:cNvPr id="347" name="Google Shape;347;p20"/>
          <p:cNvCxnSpPr>
            <a:stCxn id="336" idx="3"/>
            <a:endCxn id="335" idx="1"/>
          </p:cNvCxnSpPr>
          <p:nvPr/>
        </p:nvCxnSpPr>
        <p:spPr>
          <a:xfrm>
            <a:off x="5490838" y="4008317"/>
            <a:ext cx="632700" cy="0"/>
          </a:xfrm>
          <a:prstGeom prst="straightConnector1">
            <a:avLst/>
          </a:prstGeom>
          <a:noFill/>
          <a:ln w="9525" cap="flat" cmpd="sng">
            <a:solidFill>
              <a:schemeClr val="dk2"/>
            </a:solidFill>
            <a:prstDash val="solid"/>
            <a:round/>
            <a:headEnd type="none" w="med" len="med"/>
            <a:tailEnd type="triangle" w="med" len="med"/>
          </a:ln>
        </p:spPr>
      </p:cxnSp>
      <p:cxnSp>
        <p:nvCxnSpPr>
          <p:cNvPr id="348" name="Google Shape;348;p20"/>
          <p:cNvCxnSpPr>
            <a:stCxn id="335" idx="3"/>
            <a:endCxn id="337" idx="1"/>
          </p:cNvCxnSpPr>
          <p:nvPr/>
        </p:nvCxnSpPr>
        <p:spPr>
          <a:xfrm>
            <a:off x="6723463" y="4008317"/>
            <a:ext cx="632700" cy="0"/>
          </a:xfrm>
          <a:prstGeom prst="straightConnector1">
            <a:avLst/>
          </a:prstGeom>
          <a:noFill/>
          <a:ln w="9525" cap="flat" cmpd="sng">
            <a:solidFill>
              <a:schemeClr val="dk2"/>
            </a:solidFill>
            <a:prstDash val="solid"/>
            <a:round/>
            <a:headEnd type="none" w="med" len="med"/>
            <a:tailEnd type="triangle" w="med" len="med"/>
          </a:ln>
        </p:spPr>
      </p:cxnSp>
      <p:sp>
        <p:nvSpPr>
          <p:cNvPr id="349" name="Google Shape;349;p20"/>
          <p:cNvSpPr txBox="1"/>
          <p:nvPr/>
        </p:nvSpPr>
        <p:spPr>
          <a:xfrm>
            <a:off x="2157750" y="2063667"/>
            <a:ext cx="7779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Late Launch</a:t>
            </a:r>
            <a:endParaRPr sz="1000"/>
          </a:p>
        </p:txBody>
      </p:sp>
      <p:cxnSp>
        <p:nvCxnSpPr>
          <p:cNvPr id="350" name="Google Shape;350;p20"/>
          <p:cNvCxnSpPr>
            <a:stCxn id="337" idx="3"/>
          </p:cNvCxnSpPr>
          <p:nvPr/>
        </p:nvCxnSpPr>
        <p:spPr>
          <a:xfrm>
            <a:off x="7965613" y="4008317"/>
            <a:ext cx="289200" cy="1800"/>
          </a:xfrm>
          <a:prstGeom prst="straightConnector1">
            <a:avLst/>
          </a:prstGeom>
          <a:noFill/>
          <a:ln w="9525" cap="flat" cmpd="sng">
            <a:solidFill>
              <a:schemeClr val="dk2"/>
            </a:solidFill>
            <a:prstDash val="solid"/>
            <a:round/>
            <a:headEnd type="none" w="med" len="med"/>
            <a:tailEnd type="triangle" w="med" len="med"/>
          </a:ln>
        </p:spPr>
      </p:cxnSp>
      <p:sp>
        <p:nvSpPr>
          <p:cNvPr id="351" name="Google Shape;351;p20"/>
          <p:cNvSpPr txBox="1"/>
          <p:nvPr/>
        </p:nvSpPr>
        <p:spPr>
          <a:xfrm>
            <a:off x="8254925" y="3844825"/>
            <a:ext cx="987900" cy="296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Resource</a:t>
            </a:r>
            <a:endParaRPr dirty="0"/>
          </a:p>
        </p:txBody>
      </p:sp>
      <p:sp>
        <p:nvSpPr>
          <p:cNvPr id="352" name="Google Shape;352;p20"/>
          <p:cNvSpPr txBox="1"/>
          <p:nvPr/>
        </p:nvSpPr>
        <p:spPr>
          <a:xfrm>
            <a:off x="3713863" y="2063667"/>
            <a:ext cx="7779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Extend</a:t>
            </a:r>
            <a:endParaRPr sz="1000"/>
          </a:p>
        </p:txBody>
      </p:sp>
      <p:sp>
        <p:nvSpPr>
          <p:cNvPr id="353" name="Google Shape;353;p20"/>
          <p:cNvSpPr txBox="1"/>
          <p:nvPr/>
        </p:nvSpPr>
        <p:spPr>
          <a:xfrm>
            <a:off x="5109803" y="2063667"/>
            <a:ext cx="9315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Measurements</a:t>
            </a:r>
            <a:endParaRPr sz="800"/>
          </a:p>
        </p:txBody>
      </p:sp>
      <p:sp>
        <p:nvSpPr>
          <p:cNvPr id="354" name="Google Shape;354;p20"/>
          <p:cNvSpPr txBox="1"/>
          <p:nvPr/>
        </p:nvSpPr>
        <p:spPr>
          <a:xfrm>
            <a:off x="838100" y="3652442"/>
            <a:ext cx="8445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Request Attestation</a:t>
            </a:r>
            <a:endParaRPr sz="800"/>
          </a:p>
        </p:txBody>
      </p:sp>
      <p:sp>
        <p:nvSpPr>
          <p:cNvPr id="355" name="Google Shape;355;p20"/>
          <p:cNvSpPr txBox="1"/>
          <p:nvPr/>
        </p:nvSpPr>
        <p:spPr>
          <a:xfrm>
            <a:off x="2057300" y="3652442"/>
            <a:ext cx="8445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Request Quote</a:t>
            </a:r>
            <a:endParaRPr sz="800"/>
          </a:p>
        </p:txBody>
      </p:sp>
      <p:sp>
        <p:nvSpPr>
          <p:cNvPr id="356" name="Google Shape;356;p20"/>
          <p:cNvSpPr txBox="1"/>
          <p:nvPr/>
        </p:nvSpPr>
        <p:spPr>
          <a:xfrm>
            <a:off x="3343475" y="3652442"/>
            <a:ext cx="5319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Signed</a:t>
            </a:r>
            <a:endParaRPr sz="800"/>
          </a:p>
          <a:p>
            <a:pPr marL="0" lvl="0" indent="0" algn="l" rtl="0">
              <a:spcBef>
                <a:spcPts val="0"/>
              </a:spcBef>
              <a:spcAft>
                <a:spcPts val="0"/>
              </a:spcAft>
              <a:buNone/>
            </a:pPr>
            <a:r>
              <a:rPr lang="en" sz="800"/>
              <a:t> Quote</a:t>
            </a:r>
            <a:endParaRPr sz="800"/>
          </a:p>
        </p:txBody>
      </p:sp>
      <p:sp>
        <p:nvSpPr>
          <p:cNvPr id="357" name="Google Shape;357;p20"/>
          <p:cNvSpPr txBox="1"/>
          <p:nvPr/>
        </p:nvSpPr>
        <p:spPr>
          <a:xfrm>
            <a:off x="5536250" y="3652442"/>
            <a:ext cx="7779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XACML Request</a:t>
            </a:r>
            <a:endParaRPr sz="800"/>
          </a:p>
        </p:txBody>
      </p:sp>
      <p:sp>
        <p:nvSpPr>
          <p:cNvPr id="358" name="Google Shape;358;p20"/>
          <p:cNvSpPr txBox="1"/>
          <p:nvPr/>
        </p:nvSpPr>
        <p:spPr>
          <a:xfrm>
            <a:off x="6716275" y="3652442"/>
            <a:ext cx="71002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dirty="0"/>
              <a:t>XACML Response</a:t>
            </a:r>
            <a:endParaRPr sz="800" dirty="0"/>
          </a:p>
        </p:txBody>
      </p:sp>
      <p:sp>
        <p:nvSpPr>
          <p:cNvPr id="359" name="Google Shape;359;p20"/>
          <p:cNvSpPr txBox="1"/>
          <p:nvPr/>
        </p:nvSpPr>
        <p:spPr>
          <a:xfrm>
            <a:off x="4424563" y="3536117"/>
            <a:ext cx="5319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Provide Attest. Info</a:t>
            </a:r>
            <a:endParaRPr sz="800"/>
          </a:p>
        </p:txBody>
      </p:sp>
      <p:sp>
        <p:nvSpPr>
          <p:cNvPr id="360" name="Google Shape;360;p20"/>
          <p:cNvSpPr txBox="1"/>
          <p:nvPr/>
        </p:nvSpPr>
        <p:spPr>
          <a:xfrm>
            <a:off x="2956375" y="2389467"/>
            <a:ext cx="1143000" cy="35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SABLE</a:t>
            </a:r>
            <a:endParaRPr sz="1000"/>
          </a:p>
        </p:txBody>
      </p:sp>
      <p:grpSp>
        <p:nvGrpSpPr>
          <p:cNvPr id="361" name="Google Shape;361;p20"/>
          <p:cNvGrpSpPr/>
          <p:nvPr/>
        </p:nvGrpSpPr>
        <p:grpSpPr>
          <a:xfrm>
            <a:off x="1356338" y="3804567"/>
            <a:ext cx="894900" cy="522488"/>
            <a:chOff x="1348163" y="3870225"/>
            <a:chExt cx="894900" cy="522488"/>
          </a:xfrm>
        </p:grpSpPr>
        <p:sp>
          <p:nvSpPr>
            <p:cNvPr id="362" name="Google Shape;362;p20"/>
            <p:cNvSpPr txBox="1"/>
            <p:nvPr/>
          </p:nvSpPr>
          <p:spPr>
            <a:xfrm>
              <a:off x="1348163" y="4096313"/>
              <a:ext cx="894900" cy="29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t>Chrome Extension</a:t>
              </a:r>
              <a:endParaRPr sz="600"/>
            </a:p>
          </p:txBody>
        </p:sp>
        <p:pic>
          <p:nvPicPr>
            <p:cNvPr id="363" name="Google Shape;363;p20"/>
            <p:cNvPicPr preferRelativeResize="0"/>
            <p:nvPr/>
          </p:nvPicPr>
          <p:blipFill>
            <a:blip r:embed="rId8">
              <a:alphaModFix/>
            </a:blip>
            <a:stretch>
              <a:fillRect/>
            </a:stretch>
          </p:blipFill>
          <p:spPr>
            <a:xfrm>
              <a:off x="1873874" y="3953073"/>
              <a:ext cx="243300" cy="242606"/>
            </a:xfrm>
            <a:prstGeom prst="rect">
              <a:avLst/>
            </a:prstGeom>
            <a:noFill/>
            <a:ln>
              <a:noFill/>
            </a:ln>
          </p:spPr>
        </p:pic>
        <p:pic>
          <p:nvPicPr>
            <p:cNvPr id="340" name="Google Shape;340;p20"/>
            <p:cNvPicPr preferRelativeResize="0"/>
            <p:nvPr/>
          </p:nvPicPr>
          <p:blipFill>
            <a:blip r:embed="rId9">
              <a:alphaModFix/>
            </a:blip>
            <a:stretch>
              <a:fillRect/>
            </a:stretch>
          </p:blipFill>
          <p:spPr>
            <a:xfrm>
              <a:off x="1482800" y="3952725"/>
              <a:ext cx="243300" cy="243300"/>
            </a:xfrm>
            <a:prstGeom prst="rect">
              <a:avLst/>
            </a:prstGeom>
            <a:noFill/>
            <a:ln>
              <a:noFill/>
            </a:ln>
          </p:spPr>
        </p:pic>
        <p:sp>
          <p:nvSpPr>
            <p:cNvPr id="364" name="Google Shape;364;p20"/>
            <p:cNvSpPr txBox="1"/>
            <p:nvPr/>
          </p:nvSpPr>
          <p:spPr>
            <a:xfrm>
              <a:off x="1651025" y="3870225"/>
              <a:ext cx="2892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grpSp>
      <p:grpSp>
        <p:nvGrpSpPr>
          <p:cNvPr id="365" name="Google Shape;365;p20"/>
          <p:cNvGrpSpPr/>
          <p:nvPr/>
        </p:nvGrpSpPr>
        <p:grpSpPr>
          <a:xfrm>
            <a:off x="3739850" y="3748867"/>
            <a:ext cx="894900" cy="522488"/>
            <a:chOff x="1348163" y="3870225"/>
            <a:chExt cx="894900" cy="522488"/>
          </a:xfrm>
        </p:grpSpPr>
        <p:sp>
          <p:nvSpPr>
            <p:cNvPr id="366" name="Google Shape;366;p20"/>
            <p:cNvSpPr txBox="1"/>
            <p:nvPr/>
          </p:nvSpPr>
          <p:spPr>
            <a:xfrm>
              <a:off x="1348163" y="4096313"/>
              <a:ext cx="894900" cy="29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t>Chrome Extension</a:t>
              </a:r>
              <a:endParaRPr sz="600"/>
            </a:p>
          </p:txBody>
        </p:sp>
        <p:pic>
          <p:nvPicPr>
            <p:cNvPr id="367" name="Google Shape;367;p20"/>
            <p:cNvPicPr preferRelativeResize="0"/>
            <p:nvPr/>
          </p:nvPicPr>
          <p:blipFill>
            <a:blip r:embed="rId8">
              <a:alphaModFix/>
            </a:blip>
            <a:stretch>
              <a:fillRect/>
            </a:stretch>
          </p:blipFill>
          <p:spPr>
            <a:xfrm>
              <a:off x="1873874" y="3953073"/>
              <a:ext cx="243300" cy="242606"/>
            </a:xfrm>
            <a:prstGeom prst="rect">
              <a:avLst/>
            </a:prstGeom>
            <a:noFill/>
            <a:ln>
              <a:noFill/>
            </a:ln>
          </p:spPr>
        </p:pic>
        <p:pic>
          <p:nvPicPr>
            <p:cNvPr id="368" name="Google Shape;368;p20"/>
            <p:cNvPicPr preferRelativeResize="0"/>
            <p:nvPr/>
          </p:nvPicPr>
          <p:blipFill>
            <a:blip r:embed="rId9">
              <a:alphaModFix/>
            </a:blip>
            <a:stretch>
              <a:fillRect/>
            </a:stretch>
          </p:blipFill>
          <p:spPr>
            <a:xfrm>
              <a:off x="1482800" y="3952725"/>
              <a:ext cx="243300" cy="243300"/>
            </a:xfrm>
            <a:prstGeom prst="rect">
              <a:avLst/>
            </a:prstGeom>
            <a:noFill/>
            <a:ln>
              <a:noFill/>
            </a:ln>
          </p:spPr>
        </p:pic>
        <p:sp>
          <p:nvSpPr>
            <p:cNvPr id="369" name="Google Shape;369;p20"/>
            <p:cNvSpPr txBox="1"/>
            <p:nvPr/>
          </p:nvSpPr>
          <p:spPr>
            <a:xfrm>
              <a:off x="1651025" y="3870225"/>
              <a:ext cx="2892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273675" y="696400"/>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Attestation</a:t>
            </a:r>
            <a:endParaRPr dirty="0"/>
          </a:p>
        </p:txBody>
      </p:sp>
      <p:sp>
        <p:nvSpPr>
          <p:cNvPr id="387" name="Google Shape;387;p23"/>
          <p:cNvSpPr txBox="1">
            <a:spLocks noGrp="1"/>
          </p:cNvSpPr>
          <p:nvPr>
            <p:ph type="body" idx="1"/>
          </p:nvPr>
        </p:nvSpPr>
        <p:spPr>
          <a:xfrm>
            <a:off x="1273675" y="1440650"/>
            <a:ext cx="7092658" cy="2541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dirty="0"/>
              <a:t>Done using a “TPM quote” from a TPM chip</a:t>
            </a:r>
            <a:endParaRPr dirty="0"/>
          </a:p>
          <a:p>
            <a:pPr marL="457200" lvl="0" indent="-311150" algn="l" rtl="0">
              <a:spcBef>
                <a:spcPts val="0"/>
              </a:spcBef>
              <a:spcAft>
                <a:spcPts val="0"/>
              </a:spcAft>
              <a:buSzPts val="1300"/>
              <a:buChar char="●"/>
            </a:pPr>
            <a:r>
              <a:rPr lang="en" dirty="0"/>
              <a:t>A TPM quote is a cryptographic signature on an arbitrary set of PCR values as they currently exist on a machine (PCR being registers for measurements done by the TPM). A quote also includes a nonce, and is signed by an AIK (Attestation Identity Key).</a:t>
            </a:r>
            <a:endParaRPr dirty="0"/>
          </a:p>
          <a:p>
            <a:pPr marL="457200" lvl="0" indent="-311150" algn="l" rtl="0">
              <a:spcBef>
                <a:spcPts val="0"/>
              </a:spcBef>
              <a:spcAft>
                <a:spcPts val="0"/>
              </a:spcAft>
              <a:buSzPts val="1300"/>
              <a:buChar char="●"/>
            </a:pPr>
            <a:r>
              <a:rPr lang="en" dirty="0"/>
              <a:t>When attesting: </a:t>
            </a:r>
            <a:endParaRPr dirty="0"/>
          </a:p>
          <a:p>
            <a:pPr marL="914400" lvl="1" indent="-298450" algn="l" rtl="0">
              <a:spcBef>
                <a:spcPts val="0"/>
              </a:spcBef>
              <a:spcAft>
                <a:spcPts val="0"/>
              </a:spcAft>
              <a:buSzPts val="1100"/>
              <a:buChar char="○"/>
            </a:pPr>
            <a:r>
              <a:rPr lang="en" dirty="0"/>
              <a:t>Quote is validated &amp; verified by server (PEP)</a:t>
            </a:r>
            <a:endParaRPr dirty="0"/>
          </a:p>
          <a:p>
            <a:pPr marL="914400" lvl="1" indent="-298450" algn="l" rtl="0">
              <a:spcBef>
                <a:spcPts val="0"/>
              </a:spcBef>
              <a:spcAft>
                <a:spcPts val="0"/>
              </a:spcAft>
              <a:buSzPts val="1100"/>
              <a:buChar char="○"/>
            </a:pPr>
            <a:r>
              <a:rPr lang="en" dirty="0"/>
              <a:t>After validation &amp; verification, list of binaries comprising the quote are known, which are then used later on to look up known properties about them. If no properties are known, user is prompted to provide a URL to a certificate that asserts properties.</a:t>
            </a:r>
            <a:endParaRPr dirty="0"/>
          </a:p>
          <a:p>
            <a:pPr marL="914400" lvl="1" indent="-298450" algn="l" rtl="0">
              <a:spcBef>
                <a:spcPts val="0"/>
              </a:spcBef>
              <a:spcAft>
                <a:spcPts val="0"/>
              </a:spcAft>
              <a:buSzPts val="1100"/>
              <a:buChar char="○"/>
            </a:pPr>
            <a:r>
              <a:rPr lang="en" dirty="0"/>
              <a:t>PEP  then forms a request as usual, but now including a list of binary hashes, and sends to PDP</a:t>
            </a:r>
            <a:endParaRPr dirty="0"/>
          </a:p>
          <a:p>
            <a:pPr marL="914400" lvl="1" indent="-298450" algn="l" rtl="0">
              <a:spcBef>
                <a:spcPts val="0"/>
              </a:spcBef>
              <a:spcAft>
                <a:spcPts val="0"/>
              </a:spcAft>
              <a:buSzPts val="1100"/>
              <a:buChar char="○"/>
            </a:pPr>
            <a:r>
              <a:rPr lang="en" dirty="0"/>
              <a:t>PDP, by means of a PIP (Policy Information Point) looks up which security properties are associated with each binary, which in turn is then used to see if a user satisfies that portion of policy</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pic>
        <p:nvPicPr>
          <p:cNvPr id="6" name="Shape 806"/>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377" y="1241814"/>
            <a:ext cx="6827520" cy="35534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 name="TextBox 3"/>
          <p:cNvSpPr txBox="1"/>
          <p:nvPr/>
        </p:nvSpPr>
        <p:spPr>
          <a:xfrm>
            <a:off x="1065377" y="803306"/>
            <a:ext cx="7452681" cy="307777"/>
          </a:xfrm>
          <a:prstGeom prst="rect">
            <a:avLst/>
          </a:prstGeom>
          <a:noFill/>
        </p:spPr>
        <p:txBody>
          <a:bodyPr wrap="none" rtlCol="0">
            <a:spAutoFit/>
          </a:bodyPr>
          <a:lstStyle/>
          <a:p>
            <a:r>
              <a:rPr lang="en-US" dirty="0"/>
              <a:t>Walk the Security Property Certificate Tree to Determine Whether Access Policy is Satisfied</a:t>
            </a:r>
          </a:p>
        </p:txBody>
      </p:sp>
    </p:spTree>
    <p:extLst>
      <p:ext uri="{BB962C8B-B14F-4D97-AF65-F5344CB8AC3E}">
        <p14:creationId xmlns:p14="http://schemas.microsoft.com/office/powerpoint/2010/main" val="24281832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273675" y="696400"/>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Genode / seL4 / ARM</a:t>
            </a:r>
            <a:endParaRPr dirty="0"/>
          </a:p>
        </p:txBody>
      </p:sp>
      <p:sp>
        <p:nvSpPr>
          <p:cNvPr id="2" name="Text Placeholder 1"/>
          <p:cNvSpPr>
            <a:spLocks noGrp="1"/>
          </p:cNvSpPr>
          <p:nvPr>
            <p:ph type="body" idx="1"/>
          </p:nvPr>
        </p:nvSpPr>
        <p:spPr/>
        <p:txBody>
          <a:bodyPr/>
          <a:lstStyle/>
          <a:p>
            <a:r>
              <a:rPr lang="en-US" dirty="0"/>
              <a:t>There is as yet no intersection between Data61 &amp; Genode Labs supported ARM boards, but SabreLite &amp; </a:t>
            </a:r>
            <a:r>
              <a:rPr lang="en-US" dirty="0" err="1"/>
              <a:t>WandBoard</a:t>
            </a:r>
            <a:r>
              <a:rPr lang="en-US" dirty="0"/>
              <a:t> Quad are similar, so we (mostly Yevgeny </a:t>
            </a:r>
            <a:r>
              <a:rPr lang="en-US" dirty="0" err="1"/>
              <a:t>Lavrov</a:t>
            </a:r>
            <a:r>
              <a:rPr lang="en-US" dirty="0"/>
              <a:t>) ported Genode to the former &amp; seL4 to the latter to get a Genode / seL4 stack on both.</a:t>
            </a:r>
          </a:p>
          <a:p>
            <a:r>
              <a:rPr lang="en-US" dirty="0"/>
              <a:t>A Trusted Execution Environment (TEE) on ARM is essential, but</a:t>
            </a:r>
          </a:p>
          <a:p>
            <a:pPr lvl="1">
              <a:spcBef>
                <a:spcPts val="0"/>
              </a:spcBef>
            </a:pPr>
            <a:r>
              <a:rPr lang="en-US" dirty="0"/>
              <a:t>TPMs are generally lacking on ARM boards</a:t>
            </a:r>
          </a:p>
          <a:p>
            <a:pPr lvl="1">
              <a:spcBef>
                <a:spcPts val="0"/>
              </a:spcBef>
            </a:pPr>
            <a:r>
              <a:rPr lang="en-US" dirty="0"/>
              <a:t>TrustZone could be used to implement Virtual TPMs, but current TZ is limiting &amp; seems likely to evolve towards something like Intel SGX (with multiple enclaves &amp; main memory encryption)</a:t>
            </a:r>
          </a:p>
          <a:p>
            <a:pPr lvl="1">
              <a:spcBef>
                <a:spcPts val="0"/>
              </a:spcBef>
            </a:pPr>
            <a:r>
              <a:rPr lang="en-US" dirty="0"/>
              <a:t>Extending the open source ARM boot firmware to create non-interfering </a:t>
            </a:r>
            <a:r>
              <a:rPr lang="en-US" dirty="0" err="1"/>
              <a:t>vTPMs</a:t>
            </a:r>
            <a:r>
              <a:rPr lang="en-US" dirty="0"/>
              <a:t> (1 per VM) looks promising, but we deferred it until we see where TrustZone is going</a:t>
            </a:r>
          </a:p>
          <a:p>
            <a:r>
              <a:rPr lang="en-US" dirty="0"/>
              <a:t>RISC-V offers an interesting alternative (or adjunct)</a:t>
            </a:r>
          </a:p>
        </p:txBody>
      </p:sp>
    </p:spTree>
    <p:extLst>
      <p:ext uri="{BB962C8B-B14F-4D97-AF65-F5344CB8AC3E}">
        <p14:creationId xmlns:p14="http://schemas.microsoft.com/office/powerpoint/2010/main" val="1427801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10" name="Subtitle 3"/>
          <p:cNvSpPr txBox="1">
            <a:spLocks/>
          </p:cNvSpPr>
          <p:nvPr/>
        </p:nvSpPr>
        <p:spPr>
          <a:xfrm>
            <a:off x="715902" y="3810428"/>
            <a:ext cx="5900191" cy="391284"/>
          </a:xfrm>
          <a:prstGeom prst="rect">
            <a:avLst/>
          </a:prstGeom>
        </p:spPr>
        <p:txBody>
          <a:bodyPr/>
          <a:lstStyle/>
          <a:p>
            <a:pPr marL="342900" indent="-342900">
              <a:spcBef>
                <a:spcPct val="20000"/>
              </a:spcBef>
              <a:buFont typeface="Arial" charset="0"/>
              <a:buChar char="•"/>
              <a:defRPr/>
            </a:pPr>
            <a:endParaRPr lang="en-AU" sz="3200" dirty="0">
              <a:solidFill>
                <a:prstClr val="black"/>
              </a:solidFill>
              <a:latin typeface="Calibri"/>
              <a:ea typeface="ＭＳ Ｐゴシック" charset="-128"/>
            </a:endParaRPr>
          </a:p>
        </p:txBody>
      </p:sp>
      <p:sp>
        <p:nvSpPr>
          <p:cNvPr id="11" name="Rectangle 10"/>
          <p:cNvSpPr/>
          <p:nvPr/>
        </p:nvSpPr>
        <p:spPr>
          <a:xfrm>
            <a:off x="0" y="666118"/>
            <a:ext cx="4114800" cy="4278094"/>
          </a:xfrm>
          <a:prstGeom prst="rect">
            <a:avLst/>
          </a:prstGeom>
        </p:spPr>
        <p:txBody>
          <a:bodyPr wrap="square">
            <a:spAutoFit/>
          </a:bodyPr>
          <a:lstStyle/>
          <a:p>
            <a:pPr>
              <a:buFont typeface="Wingdings" pitchFamily="2" charset="2"/>
              <a:buChar char="Ø"/>
            </a:pPr>
            <a:r>
              <a:rPr lang="en-US" sz="1200" dirty="0">
                <a:latin typeface="Arial Narrow" pitchFamily="34" charset="0"/>
              </a:rPr>
              <a:t>Least privilege: </a:t>
            </a:r>
            <a:r>
              <a:rPr lang="en-US" i="1" dirty="0">
                <a:latin typeface="Arial Narrow" pitchFamily="34" charset="0"/>
              </a:rPr>
              <a:t>capability-based security</a:t>
            </a:r>
          </a:p>
          <a:p>
            <a:pPr>
              <a:buFont typeface="Wingdings" pitchFamily="2" charset="2"/>
              <a:buChar char="Ø"/>
            </a:pPr>
            <a:r>
              <a:rPr lang="en-US" sz="1200" dirty="0">
                <a:latin typeface="Arial Narrow" pitchFamily="34" charset="0"/>
              </a:rPr>
              <a:t>Mixed criticality</a:t>
            </a:r>
          </a:p>
          <a:p>
            <a:pPr marL="285750" indent="-285750">
              <a:buFont typeface="Arial" panose="020B0604020202020204" pitchFamily="34" charset="0"/>
              <a:buChar char="•"/>
            </a:pPr>
            <a:r>
              <a:rPr lang="en-US" i="1" dirty="0">
                <a:latin typeface="Arial Narrow" pitchFamily="34" charset="0"/>
                <a:sym typeface="Wingdings" pitchFamily="2" charset="2"/>
              </a:rPr>
              <a:t>construct special-purpose OSes</a:t>
            </a:r>
          </a:p>
          <a:p>
            <a:pPr marL="285750" indent="-285750">
              <a:buFont typeface="Arial" panose="020B0604020202020204" pitchFamily="34" charset="0"/>
              <a:buChar char="•"/>
            </a:pPr>
            <a:r>
              <a:rPr lang="en-US" i="1" dirty="0">
                <a:latin typeface="Arial Narrow" pitchFamily="34" charset="0"/>
              </a:rPr>
              <a:t>isolated components, app-specific TCBs</a:t>
            </a:r>
          </a:p>
          <a:p>
            <a:pPr>
              <a:buFont typeface="Wingdings" pitchFamily="2" charset="2"/>
              <a:buChar char="Ø"/>
            </a:pPr>
            <a:r>
              <a:rPr lang="en-US" sz="1200" dirty="0">
                <a:latin typeface="Arial Narrow" pitchFamily="34" charset="0"/>
              </a:rPr>
              <a:t>Dependability</a:t>
            </a:r>
          </a:p>
          <a:p>
            <a:pPr marL="285750" indent="-285750">
              <a:buFont typeface="Arial" panose="020B0604020202020204" pitchFamily="34" charset="0"/>
              <a:buChar char="•"/>
            </a:pPr>
            <a:r>
              <a:rPr lang="en-US" i="1" dirty="0">
                <a:latin typeface="Arial Narrow" pitchFamily="34" charset="0"/>
              </a:rPr>
              <a:t>lightweight (~4 MB)</a:t>
            </a:r>
          </a:p>
          <a:p>
            <a:pPr marL="285750" indent="-285750">
              <a:buFont typeface="Arial" panose="020B0604020202020204" pitchFamily="34" charset="0"/>
              <a:buChar char="•"/>
            </a:pPr>
            <a:r>
              <a:rPr lang="en-US" i="1" dirty="0">
                <a:latin typeface="Arial Narrow" pitchFamily="34" charset="0"/>
              </a:rPr>
              <a:t>account, trade, &amp; track physical resources</a:t>
            </a:r>
          </a:p>
          <a:p>
            <a:pPr>
              <a:buFont typeface="Wingdings" pitchFamily="2" charset="2"/>
              <a:buChar char="Ø"/>
            </a:pPr>
            <a:r>
              <a:rPr lang="en-US" sz="1200" dirty="0">
                <a:latin typeface="Arial Narrow" pitchFamily="34" charset="0"/>
              </a:rPr>
              <a:t>Scalability &amp; Cross-Platform</a:t>
            </a:r>
          </a:p>
          <a:p>
            <a:pPr marL="285750" indent="-285750">
              <a:buFont typeface="Arial" panose="020B0604020202020204" pitchFamily="34" charset="0"/>
              <a:buChar char="•"/>
            </a:pPr>
            <a:r>
              <a:rPr lang="en-US" i="1" dirty="0">
                <a:latin typeface="Arial Narrow" pitchFamily="34" charset="0"/>
              </a:rPr>
              <a:t>recursive system structure</a:t>
            </a:r>
          </a:p>
          <a:p>
            <a:pPr marL="285750" indent="-285750">
              <a:buFont typeface="Arial" panose="020B0604020202020204" pitchFamily="34" charset="0"/>
              <a:buChar char="•"/>
            </a:pPr>
            <a:r>
              <a:rPr lang="en-US" i="1" dirty="0">
                <a:latin typeface="Arial Narrow" pitchFamily="34" charset="0"/>
              </a:rPr>
              <a:t>host existing OSes, VMMs</a:t>
            </a:r>
          </a:p>
          <a:p>
            <a:pPr marL="285750" indent="-285750">
              <a:buFont typeface="Arial" panose="020B0604020202020204" pitchFamily="34" charset="0"/>
              <a:buChar char="•"/>
            </a:pPr>
            <a:r>
              <a:rPr lang="en-US" dirty="0">
                <a:latin typeface="Arial Narrow" pitchFamily="34" charset="0"/>
              </a:rPr>
              <a:t>x86, </a:t>
            </a:r>
            <a:r>
              <a:rPr lang="en-US" i="1" dirty="0">
                <a:latin typeface="Arial Narrow" pitchFamily="34" charset="0"/>
              </a:rPr>
              <a:t>ARM [TrustZone]</a:t>
            </a:r>
          </a:p>
          <a:p>
            <a:pPr>
              <a:buFont typeface="Wingdings" pitchFamily="2" charset="2"/>
              <a:buChar char="Ø"/>
            </a:pPr>
            <a:r>
              <a:rPr lang="en-US" sz="1200" dirty="0">
                <a:latin typeface="Arial Narrow" pitchFamily="34" charset="0"/>
              </a:rPr>
              <a:t> Open Source Community Support</a:t>
            </a:r>
          </a:p>
          <a:p>
            <a:pPr marL="285750" indent="-285750">
              <a:buFont typeface="Arial" panose="020B0604020202020204" pitchFamily="34" charset="0"/>
              <a:buChar char="•"/>
            </a:pPr>
            <a:r>
              <a:rPr lang="en-US" i="1" dirty="0">
                <a:latin typeface="Arial Narrow" pitchFamily="34" charset="0"/>
              </a:rPr>
              <a:t>source code at GitHub</a:t>
            </a:r>
          </a:p>
          <a:p>
            <a:pPr marL="285750" indent="-285750">
              <a:buFont typeface="Arial" panose="020B0604020202020204" pitchFamily="34" charset="0"/>
              <a:buChar char="•"/>
            </a:pPr>
            <a:r>
              <a:rPr lang="en-US" i="1" dirty="0">
                <a:latin typeface="Arial Narrow" pitchFamily="34" charset="0"/>
                <a:sym typeface="Wingdings" pitchFamily="2" charset="2"/>
              </a:rPr>
              <a:t>s</a:t>
            </a:r>
            <a:r>
              <a:rPr lang="en-US" i="1" dirty="0">
                <a:latin typeface="Arial Narrow" pitchFamily="34" charset="0"/>
              </a:rPr>
              <a:t>everal microkernels inc. seL4</a:t>
            </a:r>
          </a:p>
          <a:p>
            <a:pPr marL="285750" indent="-285750">
              <a:buFont typeface="Arial" panose="020B0604020202020204" pitchFamily="34" charset="0"/>
              <a:buChar char="•"/>
            </a:pPr>
            <a:r>
              <a:rPr lang="en-US" i="1" dirty="0">
                <a:latin typeface="Arial Narrow" pitchFamily="34" charset="0"/>
                <a:sym typeface="Wingdings" pitchFamily="2" charset="2"/>
              </a:rPr>
              <a:t>over 100 ready-to-use components</a:t>
            </a:r>
          </a:p>
          <a:p>
            <a:r>
              <a:rPr lang="en-US" b="1" i="1" dirty="0">
                <a:latin typeface="Arial Narrow" pitchFamily="34" charset="0"/>
                <a:sym typeface="Wingdings" pitchFamily="2" charset="2"/>
              </a:rPr>
              <a:t>Genode extends seL4 ecosystem &amp;</a:t>
            </a:r>
          </a:p>
          <a:p>
            <a:r>
              <a:rPr lang="en-US" b="1" i="1" dirty="0">
                <a:latin typeface="Arial Narrow" pitchFamily="34" charset="0"/>
                <a:sym typeface="Wingdings" pitchFamily="2" charset="2"/>
              </a:rPr>
              <a:t>seL4 handles several issues for Genode, esp.</a:t>
            </a:r>
          </a:p>
          <a:p>
            <a:pPr marL="285750" indent="-285750">
              <a:buFont typeface="Arial" panose="020B0604020202020204" pitchFamily="34" charset="0"/>
              <a:buChar char="•"/>
            </a:pPr>
            <a:r>
              <a:rPr lang="en-US" b="1" i="1" dirty="0">
                <a:latin typeface="Arial Narrow" pitchFamily="34" charset="0"/>
                <a:sym typeface="Wingdings" pitchFamily="2" charset="2"/>
              </a:rPr>
              <a:t>memory management</a:t>
            </a:r>
          </a:p>
          <a:p>
            <a:pPr marL="285750" indent="-285750">
              <a:buFont typeface="Arial" panose="020B0604020202020204" pitchFamily="34" charset="0"/>
              <a:buChar char="•"/>
            </a:pPr>
            <a:r>
              <a:rPr lang="en-US" b="1" i="1" dirty="0">
                <a:latin typeface="Arial Narrow" pitchFamily="34" charset="0"/>
                <a:sym typeface="Wingdings" pitchFamily="2" charset="2"/>
              </a:rPr>
              <a:t>inter-component communications</a:t>
            </a:r>
          </a:p>
          <a:p>
            <a:pPr marL="285750" indent="-285750">
              <a:buFont typeface="Arial" panose="020B0604020202020204" pitchFamily="34" charset="0"/>
              <a:buChar char="•"/>
            </a:pPr>
            <a:r>
              <a:rPr lang="en-US" b="1" i="1" dirty="0">
                <a:latin typeface="Arial Narrow" pitchFamily="34" charset="0"/>
                <a:sym typeface="Wingdings" pitchFamily="2" charset="2"/>
              </a:rPr>
              <a:t>formal foundation for capabilities</a:t>
            </a:r>
            <a:endParaRPr lang="en-US" sz="1600" b="1" i="1" dirty="0">
              <a:latin typeface="Arial Narrow" pitchFamily="34" charset="0"/>
            </a:endParaRPr>
          </a:p>
        </p:txBody>
      </p:sp>
      <p:pic>
        <p:nvPicPr>
          <p:cNvPr id="12" name="Picture 14"/>
          <p:cNvPicPr>
            <a:picLocks noChangeAspect="1" noChangeArrowheads="1"/>
          </p:cNvPicPr>
          <p:nvPr/>
        </p:nvPicPr>
        <p:blipFill>
          <a:blip r:embed="rId3" cstate="print"/>
          <a:srcRect/>
          <a:stretch>
            <a:fillRect/>
          </a:stretch>
        </p:blipFill>
        <p:spPr bwMode="auto">
          <a:xfrm>
            <a:off x="3733801" y="760314"/>
            <a:ext cx="1170146" cy="1238250"/>
          </a:xfrm>
          <a:prstGeom prst="rect">
            <a:avLst/>
          </a:prstGeom>
          <a:noFill/>
          <a:ln w="9525">
            <a:noFill/>
            <a:miter lim="800000"/>
            <a:headEnd/>
            <a:tailEnd/>
          </a:ln>
        </p:spPr>
      </p:pic>
      <p:pic>
        <p:nvPicPr>
          <p:cNvPr id="13" name="Picture 2" descr="http://genode.org/screenshots/2014-02-27-seoul-vbox.png"/>
          <p:cNvPicPr>
            <a:picLocks noChangeAspect="1" noChangeArrowheads="1"/>
          </p:cNvPicPr>
          <p:nvPr/>
        </p:nvPicPr>
        <p:blipFill rotWithShape="1">
          <a:blip r:embed="rId4" cstate="print"/>
          <a:srcRect t="-1471" b="1471"/>
          <a:stretch/>
        </p:blipFill>
        <p:spPr bwMode="auto">
          <a:xfrm>
            <a:off x="3733801" y="2033215"/>
            <a:ext cx="4551111" cy="2840889"/>
          </a:xfrm>
          <a:prstGeom prst="rect">
            <a:avLst/>
          </a:prstGeom>
          <a:noFill/>
        </p:spPr>
      </p:pic>
      <p:sp>
        <p:nvSpPr>
          <p:cNvPr id="14" name="TextBox 13"/>
          <p:cNvSpPr txBox="1"/>
          <p:nvPr/>
        </p:nvSpPr>
        <p:spPr>
          <a:xfrm>
            <a:off x="6109358" y="1336622"/>
            <a:ext cx="2804614" cy="923330"/>
          </a:xfrm>
          <a:prstGeom prst="rect">
            <a:avLst/>
          </a:prstGeom>
          <a:noFill/>
        </p:spPr>
        <p:txBody>
          <a:bodyPr wrap="none" rtlCol="0">
            <a:spAutoFit/>
          </a:bodyPr>
          <a:lstStyle/>
          <a:p>
            <a:r>
              <a:rPr lang="en-US" dirty="0" err="1">
                <a:latin typeface="Arial Narrow" panose="020B0606020202030204" pitchFamily="34" charset="0"/>
              </a:rPr>
              <a:t>TinyCore</a:t>
            </a:r>
            <a:r>
              <a:rPr lang="en-US" dirty="0">
                <a:latin typeface="Arial Narrow" panose="020B0606020202030204" pitchFamily="34" charset="0"/>
              </a:rPr>
              <a:t> Linux on Seoul VMM,</a:t>
            </a:r>
          </a:p>
          <a:p>
            <a:r>
              <a:rPr lang="en-US" dirty="0">
                <a:latin typeface="Arial Narrow" panose="020B0606020202030204" pitchFamily="34" charset="0"/>
              </a:rPr>
              <a:t>MS Windows 7 on </a:t>
            </a:r>
            <a:r>
              <a:rPr lang="en-US" dirty="0" err="1">
                <a:latin typeface="Arial Narrow" panose="020B0606020202030204" pitchFamily="34" charset="0"/>
              </a:rPr>
              <a:t>VirtualBox</a:t>
            </a:r>
            <a:r>
              <a:rPr lang="en-US" dirty="0">
                <a:latin typeface="Arial Narrow" panose="020B0606020202030204" pitchFamily="34" charset="0"/>
              </a:rPr>
              <a:t>;</a:t>
            </a:r>
          </a:p>
          <a:p>
            <a:r>
              <a:rPr lang="en-US" dirty="0">
                <a:latin typeface="Arial Narrow" panose="020B0606020202030204" pitchFamily="34" charset="0"/>
              </a:rPr>
              <a:t>both concurrently on Genode!</a:t>
            </a:r>
          </a:p>
        </p:txBody>
      </p:sp>
      <p:sp>
        <p:nvSpPr>
          <p:cNvPr id="15" name="TextBox 14"/>
          <p:cNvSpPr txBox="1"/>
          <p:nvPr/>
        </p:nvSpPr>
        <p:spPr>
          <a:xfrm>
            <a:off x="4915958" y="700491"/>
            <a:ext cx="3749477" cy="553998"/>
          </a:xfrm>
          <a:prstGeom prst="rect">
            <a:avLst/>
          </a:prstGeom>
          <a:noFill/>
        </p:spPr>
        <p:txBody>
          <a:bodyPr wrap="square" rtlCol="0">
            <a:spAutoFit/>
          </a:bodyPr>
          <a:lstStyle/>
          <a:p>
            <a:r>
              <a:rPr lang="en-US" sz="1600" b="1" dirty="0">
                <a:latin typeface="Arial Narrow" panose="020B0606020202030204" pitchFamily="34" charset="0"/>
              </a:rPr>
              <a:t>Genode</a:t>
            </a:r>
            <a:r>
              <a:rPr lang="en-US" sz="1600" dirty="0">
                <a:latin typeface="Arial Narrow" panose="020B0606020202030204" pitchFamily="34" charset="0"/>
              </a:rPr>
              <a:t> </a:t>
            </a:r>
            <a:r>
              <a:rPr lang="en-US" dirty="0">
                <a:latin typeface="Arial Narrow" panose="020B0606020202030204" pitchFamily="34" charset="0"/>
              </a:rPr>
              <a:t>resources dynamically allocated &amp; accessed via capabilities strictly following process tree</a:t>
            </a:r>
          </a:p>
        </p:txBody>
      </p:sp>
    </p:spTree>
    <p:extLst>
      <p:ext uri="{BB962C8B-B14F-4D97-AF65-F5344CB8AC3E}">
        <p14:creationId xmlns:p14="http://schemas.microsoft.com/office/powerpoint/2010/main" val="8897426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273675" y="696400"/>
            <a:ext cx="7161024"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Current Transition &amp; Future R&amp;D in Mixed-Trust Systems</a:t>
            </a:r>
            <a:endParaRPr sz="2000" dirty="0"/>
          </a:p>
        </p:txBody>
      </p:sp>
      <p:sp>
        <p:nvSpPr>
          <p:cNvPr id="2" name="Text Placeholder 1"/>
          <p:cNvSpPr>
            <a:spLocks noGrp="1"/>
          </p:cNvSpPr>
          <p:nvPr>
            <p:ph type="body" idx="1"/>
          </p:nvPr>
        </p:nvSpPr>
        <p:spPr>
          <a:xfrm>
            <a:off x="1034041" y="987720"/>
            <a:ext cx="7261589" cy="2541600"/>
          </a:xfrm>
        </p:spPr>
        <p:txBody>
          <a:bodyPr/>
          <a:lstStyle/>
          <a:p>
            <a:r>
              <a:rPr lang="en-US" dirty="0"/>
              <a:t>Commercial product development clients</a:t>
            </a:r>
          </a:p>
          <a:p>
            <a:pPr lvl="1">
              <a:spcBef>
                <a:spcPts val="0"/>
              </a:spcBef>
            </a:pPr>
            <a:r>
              <a:rPr lang="en-US" dirty="0"/>
              <a:t>Remote spectrum analyzer (Xilinx Zynq </a:t>
            </a:r>
            <a:r>
              <a:rPr lang="en-US" dirty="0" err="1"/>
              <a:t>Ultrascale</a:t>
            </a:r>
            <a:r>
              <a:rPr lang="en-US" dirty="0"/>
              <a:t>+ ARM based)</a:t>
            </a:r>
          </a:p>
          <a:p>
            <a:pPr lvl="1">
              <a:spcBef>
                <a:spcPts val="0"/>
              </a:spcBef>
            </a:pPr>
            <a:r>
              <a:rPr lang="en-US" dirty="0"/>
              <a:t>OTT/IPTV mesh Content Delivery Network gateway (AMD x86-64 based)</a:t>
            </a:r>
          </a:p>
          <a:p>
            <a:r>
              <a:rPr lang="en-US" dirty="0"/>
              <a:t>IR&amp;D</a:t>
            </a:r>
          </a:p>
          <a:p>
            <a:pPr lvl="1">
              <a:spcBef>
                <a:spcPts val="0"/>
              </a:spcBef>
            </a:pPr>
            <a:r>
              <a:rPr lang="en-US" dirty="0"/>
              <a:t>DTN/IP/SDR gateway [for B-LOS emergency networking]</a:t>
            </a:r>
          </a:p>
          <a:p>
            <a:pPr lvl="1">
              <a:spcBef>
                <a:spcPts val="0"/>
              </a:spcBef>
            </a:pPr>
            <a:r>
              <a:rPr lang="en-US" dirty="0"/>
              <a:t>My Portable Digital Life (see graphic below) [w/cryptocurrency wallet]</a:t>
            </a:r>
          </a:p>
          <a:p>
            <a:r>
              <a:rPr lang="en-US" dirty="0"/>
              <a:t>Seeking sponsors</a:t>
            </a:r>
          </a:p>
          <a:p>
            <a:pPr lvl="1">
              <a:spcBef>
                <a:spcPts val="0"/>
              </a:spcBef>
            </a:pPr>
            <a:r>
              <a:rPr lang="en-US" dirty="0"/>
              <a:t>multi-core / multi-ISA (e.g. ARM &amp; RISC-V) to mitigate design vulnerabilities [for NSA CSFC CDS]</a:t>
            </a:r>
          </a:p>
          <a:p>
            <a:pPr lvl="1">
              <a:spcBef>
                <a:spcPts val="0"/>
              </a:spcBef>
            </a:pPr>
            <a:r>
              <a:rPr lang="en-US" dirty="0"/>
              <a:t>"conscience" run-time safety/security model compliance monitor [for safe UAS in the NAS]</a:t>
            </a:r>
          </a:p>
          <a:p>
            <a:pPr lvl="1">
              <a:spcBef>
                <a:spcPts val="0"/>
              </a:spcBef>
            </a:pPr>
            <a:r>
              <a:rPr lang="en-US" dirty="0"/>
              <a:t>autonomous cyber-physical systems w/machine learning [&amp; mobile code]</a:t>
            </a:r>
          </a:p>
          <a:p>
            <a:r>
              <a:rPr lang="en-US" dirty="0">
                <a:hlinkClick r:id="rId3"/>
              </a:rPr>
              <a:t>https://opensrc.critical.com/</a:t>
            </a:r>
            <a:r>
              <a:rPr lang="en-US" dirty="0"/>
              <a:t> has our releases of Genode/seL4/ARM ports &amp; SABLE/x86-64</a:t>
            </a:r>
          </a:p>
          <a:p>
            <a:r>
              <a:rPr lang="en-US" dirty="0"/>
              <a:t>contact us </a:t>
            </a:r>
            <a:r>
              <a:rPr lang="en-US" dirty="0">
                <a:hlinkClick r:id="rId4"/>
              </a:rPr>
              <a:t>www.critical.com</a:t>
            </a:r>
            <a:r>
              <a:rPr lang="en-US" dirty="0"/>
              <a:t> 315-793-0248 </a:t>
            </a:r>
            <a:r>
              <a:rPr lang="en-US" dirty="0">
                <a:hlinkClick r:id="rId5"/>
              </a:rPr>
              <a:t>stu.card@critical.com</a:t>
            </a:r>
            <a:endParaRPr lang="en-US" dirty="0"/>
          </a:p>
        </p:txBody>
      </p:sp>
      <p:grpSp>
        <p:nvGrpSpPr>
          <p:cNvPr id="4" name="Group 35"/>
          <p:cNvGrpSpPr>
            <a:grpSpLocks/>
          </p:cNvGrpSpPr>
          <p:nvPr/>
        </p:nvGrpSpPr>
        <p:grpSpPr bwMode="auto">
          <a:xfrm>
            <a:off x="924697" y="3692493"/>
            <a:ext cx="7315200" cy="1219200"/>
            <a:chOff x="685800" y="5181600"/>
            <a:chExt cx="8458200" cy="1676400"/>
          </a:xfrm>
        </p:grpSpPr>
        <p:pic>
          <p:nvPicPr>
            <p:cNvPr id="5" name="Picture 6" descr="http://customertouchpoint.files.wordpress.com/2012/02/customer-touchpoint-strategy.jpg"/>
            <p:cNvPicPr>
              <a:picLocks noChangeAspect="1" noChangeArrowheads="1"/>
            </p:cNvPicPr>
            <p:nvPr/>
          </p:nvPicPr>
          <p:blipFill>
            <a:blip r:embed="rId6" cstate="print"/>
            <a:srcRect/>
            <a:stretch>
              <a:fillRect/>
            </a:stretch>
          </p:blipFill>
          <p:spPr bwMode="auto">
            <a:xfrm>
              <a:off x="8077200" y="5365750"/>
              <a:ext cx="990600" cy="1492250"/>
            </a:xfrm>
            <a:prstGeom prst="rect">
              <a:avLst/>
            </a:prstGeom>
            <a:noFill/>
            <a:ln w="9525">
              <a:noFill/>
              <a:miter lim="800000"/>
              <a:headEnd/>
              <a:tailEnd/>
            </a:ln>
          </p:spPr>
        </p:pic>
        <p:pic>
          <p:nvPicPr>
            <p:cNvPr id="6" name="Picture 9" descr="https://encrypted-tbn0.google.com/images?q=tbn:ANd9GcR2zDlJKjHr6QjHZUA3vz9VRJwSV4JPyZTTG6LFgEI8aDkOqkU8WA"/>
            <p:cNvPicPr>
              <a:picLocks noChangeAspect="1" noChangeArrowheads="1"/>
            </p:cNvPicPr>
            <p:nvPr/>
          </p:nvPicPr>
          <p:blipFill>
            <a:blip r:embed="rId7" cstate="print"/>
            <a:srcRect/>
            <a:stretch>
              <a:fillRect/>
            </a:stretch>
          </p:blipFill>
          <p:spPr bwMode="auto">
            <a:xfrm>
              <a:off x="685800" y="5562600"/>
              <a:ext cx="1524000" cy="1141413"/>
            </a:xfrm>
            <a:prstGeom prst="rect">
              <a:avLst/>
            </a:prstGeom>
            <a:noFill/>
            <a:ln w="9525">
              <a:noFill/>
              <a:miter lim="800000"/>
              <a:headEnd/>
              <a:tailEnd/>
            </a:ln>
          </p:spPr>
        </p:pic>
        <p:sp>
          <p:nvSpPr>
            <p:cNvPr id="7" name="TextBox 6"/>
            <p:cNvSpPr txBox="1"/>
            <p:nvPr/>
          </p:nvSpPr>
          <p:spPr>
            <a:xfrm>
              <a:off x="685800" y="5181600"/>
              <a:ext cx="1524000" cy="369332"/>
            </a:xfrm>
            <a:prstGeom prst="rect">
              <a:avLst/>
            </a:prstGeom>
            <a:gradFill flip="none" rotWithShape="1">
              <a:gsLst>
                <a:gs pos="0">
                  <a:srgbClr val="FF0000"/>
                </a:gs>
                <a:gs pos="50000">
                  <a:srgbClr val="FF0000">
                    <a:tint val="44500"/>
                    <a:satMod val="160000"/>
                  </a:srgbClr>
                </a:gs>
                <a:gs pos="100000">
                  <a:srgbClr val="FF0000">
                    <a:tint val="23500"/>
                    <a:satMod val="160000"/>
                  </a:srgbClr>
                </a:gs>
              </a:gsLst>
              <a:path path="circle">
                <a:fillToRect l="50000" t="50000" r="50000" b="50000"/>
              </a:path>
              <a:tileRect/>
            </a:gradFill>
          </p:spPr>
          <p:txBody>
            <a:bodyPr>
              <a:spAutoFit/>
            </a:bodyPr>
            <a:lstStyle/>
            <a:p>
              <a:pPr algn="ctr" fontAlgn="auto">
                <a:spcBef>
                  <a:spcPts val="0"/>
                </a:spcBef>
                <a:spcAft>
                  <a:spcPts val="0"/>
                </a:spcAft>
                <a:defRPr/>
              </a:pPr>
              <a:r>
                <a:rPr lang="en-US" dirty="0">
                  <a:latin typeface="Arial Narrow" pitchFamily="34" charset="0"/>
                  <a:cs typeface="+mn-cs"/>
                </a:rPr>
                <a:t>damaged?</a:t>
              </a:r>
            </a:p>
          </p:txBody>
        </p:sp>
        <p:pic>
          <p:nvPicPr>
            <p:cNvPr id="8" name="Picture 3" descr="https://encrypted-tbn2.google.com/images?q=tbn:ANd9GcT-dTNHZKjPJtHwcdivBGwq2dGFxsLp6mLOLa4bDMrmZSZ_ilitBA"/>
            <p:cNvPicPr>
              <a:picLocks noChangeAspect="1" noChangeArrowheads="1"/>
            </p:cNvPicPr>
            <p:nvPr/>
          </p:nvPicPr>
          <p:blipFill>
            <a:blip r:embed="rId8" cstate="print"/>
            <a:srcRect/>
            <a:stretch>
              <a:fillRect/>
            </a:stretch>
          </p:blipFill>
          <p:spPr bwMode="auto">
            <a:xfrm>
              <a:off x="3276600" y="5638800"/>
              <a:ext cx="1120775" cy="1057275"/>
            </a:xfrm>
            <a:prstGeom prst="rect">
              <a:avLst/>
            </a:prstGeom>
            <a:noFill/>
            <a:ln w="9525">
              <a:noFill/>
              <a:miter lim="800000"/>
              <a:headEnd/>
              <a:tailEnd/>
            </a:ln>
          </p:spPr>
        </p:pic>
        <p:sp>
          <p:nvSpPr>
            <p:cNvPr id="9" name="TextBox 8"/>
            <p:cNvSpPr txBox="1"/>
            <p:nvPr/>
          </p:nvSpPr>
          <p:spPr>
            <a:xfrm>
              <a:off x="3200400" y="5181600"/>
              <a:ext cx="1219200" cy="369332"/>
            </a:xfrm>
            <a:prstGeom prst="rect">
              <a:avLst/>
            </a:prstGeom>
            <a:gradFill flip="none" rotWithShape="1">
              <a:gsLst>
                <a:gs pos="0">
                  <a:srgbClr val="FF0000"/>
                </a:gs>
                <a:gs pos="50000">
                  <a:srgbClr val="FF0000">
                    <a:tint val="44500"/>
                    <a:satMod val="160000"/>
                  </a:srgbClr>
                </a:gs>
                <a:gs pos="100000">
                  <a:srgbClr val="FF0000">
                    <a:tint val="23500"/>
                    <a:satMod val="160000"/>
                  </a:srgbClr>
                </a:gs>
              </a:gsLst>
              <a:path path="circle">
                <a:fillToRect l="50000" t="50000" r="50000" b="50000"/>
              </a:path>
              <a:tileRect/>
            </a:gradFill>
          </p:spPr>
          <p:txBody>
            <a:bodyPr>
              <a:spAutoFit/>
            </a:bodyPr>
            <a:lstStyle/>
            <a:p>
              <a:pPr algn="ctr" fontAlgn="auto">
                <a:spcBef>
                  <a:spcPts val="0"/>
                </a:spcBef>
                <a:spcAft>
                  <a:spcPts val="0"/>
                </a:spcAft>
                <a:defRPr/>
              </a:pPr>
              <a:r>
                <a:rPr lang="en-US" dirty="0">
                  <a:latin typeface="Arial Narrow" pitchFamily="34" charset="0"/>
                  <a:cs typeface="+mn-cs"/>
                </a:rPr>
                <a:t>stolen?</a:t>
              </a:r>
            </a:p>
          </p:txBody>
        </p:sp>
        <p:pic>
          <p:nvPicPr>
            <p:cNvPr id="10" name="Picture 5" descr="https://encrypted-tbn2.google.com/images?q=tbn:ANd9GcSGlx3UGG_LQI12Bc7phB7QADGpfot-0Rfak2YcHwrYsDgvsVo9"/>
            <p:cNvPicPr>
              <a:picLocks noChangeAspect="1" noChangeArrowheads="1"/>
            </p:cNvPicPr>
            <p:nvPr/>
          </p:nvPicPr>
          <p:blipFill>
            <a:blip r:embed="rId9" cstate="print"/>
            <a:srcRect/>
            <a:stretch>
              <a:fillRect/>
            </a:stretch>
          </p:blipFill>
          <p:spPr bwMode="auto">
            <a:xfrm>
              <a:off x="4495800" y="5715000"/>
              <a:ext cx="1066800" cy="798513"/>
            </a:xfrm>
            <a:prstGeom prst="rect">
              <a:avLst/>
            </a:prstGeom>
            <a:noFill/>
            <a:ln w="9525">
              <a:noFill/>
              <a:miter lim="800000"/>
              <a:headEnd/>
              <a:tailEnd/>
            </a:ln>
          </p:spPr>
        </p:pic>
        <p:sp>
          <p:nvSpPr>
            <p:cNvPr id="11" name="TextBox 10"/>
            <p:cNvSpPr txBox="1"/>
            <p:nvPr/>
          </p:nvSpPr>
          <p:spPr>
            <a:xfrm>
              <a:off x="4419600" y="5181600"/>
              <a:ext cx="1143000" cy="369332"/>
            </a:xfrm>
            <a:prstGeom prst="rect">
              <a:avLst/>
            </a:prstGeom>
            <a:gradFill flip="none" rotWithShape="1">
              <a:gsLst>
                <a:gs pos="0">
                  <a:srgbClr val="FF0000"/>
                </a:gs>
                <a:gs pos="50000">
                  <a:srgbClr val="FF0000">
                    <a:tint val="44500"/>
                    <a:satMod val="160000"/>
                  </a:srgbClr>
                </a:gs>
                <a:gs pos="100000">
                  <a:srgbClr val="FF0000">
                    <a:tint val="23500"/>
                    <a:satMod val="160000"/>
                  </a:srgbClr>
                </a:gs>
              </a:gsLst>
              <a:path path="circle">
                <a:fillToRect l="50000" t="50000" r="50000" b="50000"/>
              </a:path>
              <a:tileRect/>
            </a:gradFill>
          </p:spPr>
          <p:txBody>
            <a:bodyPr>
              <a:spAutoFit/>
            </a:bodyPr>
            <a:lstStyle/>
            <a:p>
              <a:pPr algn="ctr" fontAlgn="auto">
                <a:spcBef>
                  <a:spcPts val="0"/>
                </a:spcBef>
                <a:spcAft>
                  <a:spcPts val="0"/>
                </a:spcAft>
                <a:defRPr/>
              </a:pPr>
              <a:r>
                <a:rPr lang="en-US" dirty="0">
                  <a:latin typeface="Arial Narrow" pitchFamily="34" charset="0"/>
                  <a:cs typeface="+mn-cs"/>
                </a:rPr>
                <a:t>tampered?</a:t>
              </a:r>
            </a:p>
          </p:txBody>
        </p:sp>
        <p:pic>
          <p:nvPicPr>
            <p:cNvPr id="12" name="Picture 7" descr="http://gcaptain.com/maritime/blog/wp-content/uploads/2007/10/survivor_flash_drive.jpg"/>
            <p:cNvPicPr>
              <a:picLocks noChangeAspect="1" noChangeArrowheads="1"/>
            </p:cNvPicPr>
            <p:nvPr/>
          </p:nvPicPr>
          <p:blipFill>
            <a:blip r:embed="rId10" cstate="print"/>
            <a:srcRect/>
            <a:stretch>
              <a:fillRect/>
            </a:stretch>
          </p:blipFill>
          <p:spPr bwMode="auto">
            <a:xfrm>
              <a:off x="2286000" y="5791200"/>
              <a:ext cx="990600" cy="793750"/>
            </a:xfrm>
            <a:prstGeom prst="rect">
              <a:avLst/>
            </a:prstGeom>
            <a:noFill/>
            <a:ln w="9525">
              <a:noFill/>
              <a:miter lim="800000"/>
              <a:headEnd/>
              <a:tailEnd/>
            </a:ln>
          </p:spPr>
        </p:pic>
        <p:sp>
          <p:nvSpPr>
            <p:cNvPr id="13" name="TextBox 12"/>
            <p:cNvSpPr txBox="1"/>
            <p:nvPr/>
          </p:nvSpPr>
          <p:spPr>
            <a:xfrm>
              <a:off x="2209800" y="5181600"/>
              <a:ext cx="1066800" cy="369332"/>
            </a:xfrm>
            <a:prstGeom prst="rect">
              <a:avLst/>
            </a:prstGeom>
            <a:gradFill flip="none" rotWithShape="1">
              <a:gsLst>
                <a:gs pos="0">
                  <a:srgbClr val="FF0000"/>
                </a:gs>
                <a:gs pos="50000">
                  <a:srgbClr val="FF0000">
                    <a:tint val="44500"/>
                    <a:satMod val="160000"/>
                  </a:srgbClr>
                </a:gs>
                <a:gs pos="100000">
                  <a:srgbClr val="FF0000">
                    <a:tint val="23500"/>
                    <a:satMod val="160000"/>
                  </a:srgbClr>
                </a:gs>
              </a:gsLst>
              <a:path path="circle">
                <a:fillToRect l="50000" t="50000" r="50000" b="50000"/>
              </a:path>
              <a:tileRect/>
            </a:gradFill>
          </p:spPr>
          <p:txBody>
            <a:bodyPr>
              <a:spAutoFit/>
            </a:bodyPr>
            <a:lstStyle/>
            <a:p>
              <a:pPr algn="ctr" fontAlgn="auto">
                <a:spcBef>
                  <a:spcPts val="0"/>
                </a:spcBef>
                <a:spcAft>
                  <a:spcPts val="0"/>
                </a:spcAft>
                <a:defRPr/>
              </a:pPr>
              <a:r>
                <a:rPr lang="en-US" dirty="0">
                  <a:latin typeface="Arial Narrow" pitchFamily="34" charset="0"/>
                  <a:cs typeface="+mn-cs"/>
                </a:rPr>
                <a:t>lost?</a:t>
              </a:r>
            </a:p>
          </p:txBody>
        </p:sp>
        <p:sp>
          <p:nvSpPr>
            <p:cNvPr id="14" name="TextBox 13"/>
            <p:cNvSpPr txBox="1"/>
            <p:nvPr/>
          </p:nvSpPr>
          <p:spPr>
            <a:xfrm>
              <a:off x="5562600" y="5181600"/>
              <a:ext cx="3581400" cy="369332"/>
            </a:xfrm>
            <a:prstGeom prst="rect">
              <a:avLst/>
            </a:prstGeom>
            <a:gradFill flip="none" rotWithShape="1">
              <a:gsLst>
                <a:gs pos="0">
                  <a:srgbClr val="22FE2C"/>
                </a:gs>
                <a:gs pos="50000">
                  <a:srgbClr val="FF0000">
                    <a:tint val="44500"/>
                    <a:satMod val="160000"/>
                  </a:srgbClr>
                </a:gs>
                <a:gs pos="100000">
                  <a:srgbClr val="FF0000">
                    <a:tint val="23500"/>
                    <a:satMod val="160000"/>
                  </a:srgbClr>
                </a:gs>
              </a:gsLst>
              <a:path path="circle">
                <a:fillToRect l="50000" t="50000" r="50000" b="50000"/>
              </a:path>
              <a:tileRect/>
            </a:gradFill>
          </p:spPr>
          <p:txBody>
            <a:bodyPr>
              <a:spAutoFit/>
            </a:bodyPr>
            <a:lstStyle/>
            <a:p>
              <a:pPr algn="ctr" fontAlgn="auto">
                <a:spcBef>
                  <a:spcPts val="0"/>
                </a:spcBef>
                <a:spcAft>
                  <a:spcPts val="0"/>
                </a:spcAft>
                <a:defRPr/>
              </a:pPr>
              <a:r>
                <a:rPr lang="en-US" dirty="0">
                  <a:latin typeface="Arial Narrow" pitchFamily="34" charset="0"/>
                  <a:cs typeface="+mn-cs"/>
                </a:rPr>
                <a:t>no problem!</a:t>
              </a:r>
            </a:p>
          </p:txBody>
        </p:sp>
        <p:sp>
          <p:nvSpPr>
            <p:cNvPr id="15" name="TextBox 35"/>
            <p:cNvSpPr txBox="1">
              <a:spLocks noChangeArrowheads="1"/>
            </p:cNvSpPr>
            <p:nvPr/>
          </p:nvSpPr>
          <p:spPr bwMode="auto">
            <a:xfrm>
              <a:off x="5562600" y="5678488"/>
              <a:ext cx="2500705" cy="719428"/>
            </a:xfrm>
            <a:prstGeom prst="rect">
              <a:avLst/>
            </a:prstGeom>
            <a:noFill/>
            <a:ln w="9525">
              <a:noFill/>
              <a:miter lim="800000"/>
              <a:headEnd/>
              <a:tailEnd/>
            </a:ln>
          </p:spPr>
          <p:txBody>
            <a:bodyPr wrap="none">
              <a:spAutoFit/>
            </a:bodyPr>
            <a:lstStyle/>
            <a:p>
              <a:r>
                <a:rPr lang="en-US" altLang="en-US" sz="1400" dirty="0"/>
                <a:t>rapidly restore hardware,</a:t>
              </a:r>
            </a:p>
            <a:p>
              <a:r>
                <a:rPr lang="en-US" altLang="en-US" sz="1400" dirty="0"/>
                <a:t>data &amp; services</a:t>
              </a:r>
            </a:p>
          </p:txBody>
        </p:sp>
        <p:sp>
          <p:nvSpPr>
            <p:cNvPr id="16" name="Right Arrow 15"/>
            <p:cNvSpPr/>
            <p:nvPr/>
          </p:nvSpPr>
          <p:spPr>
            <a:xfrm>
              <a:off x="5715000" y="6248400"/>
              <a:ext cx="2362200" cy="4841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grpSp>
    </p:spTree>
    <p:extLst>
      <p:ext uri="{BB962C8B-B14F-4D97-AF65-F5344CB8AC3E}">
        <p14:creationId xmlns:p14="http://schemas.microsoft.com/office/powerpoint/2010/main" val="2778062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 name="Title 1"/>
          <p:cNvSpPr>
            <a:spLocks noGrp="1"/>
          </p:cNvSpPr>
          <p:nvPr>
            <p:ph type="title"/>
          </p:nvPr>
        </p:nvSpPr>
        <p:spPr>
          <a:xfrm>
            <a:off x="457200" y="556656"/>
            <a:ext cx="8229600" cy="1143000"/>
          </a:xfrm>
        </p:spPr>
        <p:txBody>
          <a:bodyPr>
            <a:normAutofit/>
          </a:bodyPr>
          <a:lstStyle/>
          <a:p>
            <a:r>
              <a:rPr lang="en-US" dirty="0"/>
              <a:t>seL4 is a Beautiful House</a:t>
            </a:r>
            <a:br>
              <a:rPr lang="en-US" dirty="0"/>
            </a:br>
            <a:r>
              <a:rPr lang="en-US" dirty="0"/>
              <a:t>(Talking Heads Motivate Secure Boot)</a:t>
            </a:r>
          </a:p>
        </p:txBody>
      </p:sp>
      <p:sp>
        <p:nvSpPr>
          <p:cNvPr id="4" name="Rectangle 3"/>
          <p:cNvSpPr/>
          <p:nvPr/>
        </p:nvSpPr>
        <p:spPr>
          <a:xfrm>
            <a:off x="809095" y="1723101"/>
            <a:ext cx="7801203" cy="2677656"/>
          </a:xfrm>
          <a:prstGeom prst="rect">
            <a:avLst/>
          </a:prstGeom>
        </p:spPr>
        <p:txBody>
          <a:bodyPr wrap="square">
            <a:spAutoFit/>
          </a:bodyPr>
          <a:lstStyle/>
          <a:p>
            <a:r>
              <a:rPr lang="en-US" sz="2800" dirty="0"/>
              <a:t>And you may find yourself in a beautiful house,</a:t>
            </a:r>
          </a:p>
          <a:p>
            <a:r>
              <a:rPr lang="en-US" sz="2800" dirty="0"/>
              <a:t> 			with a beautiful wife</a:t>
            </a:r>
          </a:p>
          <a:p>
            <a:r>
              <a:rPr lang="en-US" sz="2800" dirty="0"/>
              <a:t>And you may ask yourself, </a:t>
            </a:r>
          </a:p>
          <a:p>
            <a:r>
              <a:rPr lang="en-US" sz="2800" dirty="0"/>
              <a:t>			"Well... how did I get here?”</a:t>
            </a:r>
          </a:p>
          <a:p>
            <a:r>
              <a:rPr lang="en-US" sz="2800" dirty="0"/>
              <a:t>		— Talking Heads</a:t>
            </a:r>
          </a:p>
          <a:p>
            <a:r>
              <a:rPr lang="en-US" sz="2800" dirty="0"/>
              <a:t>		     “Once in a Lifetime”</a:t>
            </a:r>
          </a:p>
        </p:txBody>
      </p:sp>
    </p:spTree>
    <p:extLst>
      <p:ext uri="{BB962C8B-B14F-4D97-AF65-F5344CB8AC3E}">
        <p14:creationId xmlns:p14="http://schemas.microsoft.com/office/powerpoint/2010/main" val="121970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Secure Boot</a:t>
            </a:r>
          </a:p>
        </p:txBody>
      </p:sp>
      <p:pic>
        <p:nvPicPr>
          <p:cNvPr id="4" name="Picture 3" descr="layers.pdf"/>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9788" y="1488376"/>
            <a:ext cx="6604816" cy="2664535"/>
          </a:xfrm>
          <a:prstGeom prst="rect">
            <a:avLst/>
          </a:prstGeom>
        </p:spPr>
      </p:pic>
      <p:sp>
        <p:nvSpPr>
          <p:cNvPr id="5" name="Rectangle 4"/>
          <p:cNvSpPr/>
          <p:nvPr/>
        </p:nvSpPr>
        <p:spPr>
          <a:xfrm>
            <a:off x="1392851" y="2266073"/>
            <a:ext cx="2567216" cy="593973"/>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1199789" y="1672817"/>
            <a:ext cx="3909937" cy="244199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93729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Secure Boot</a:t>
            </a:r>
          </a:p>
        </p:txBody>
      </p:sp>
      <p:pic>
        <p:nvPicPr>
          <p:cNvPr id="4" name="Picture 3" descr="layers.pdf"/>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9788" y="1450277"/>
            <a:ext cx="6604816" cy="2664535"/>
          </a:xfrm>
          <a:prstGeom prst="rect">
            <a:avLst/>
          </a:prstGeom>
        </p:spPr>
      </p:pic>
      <p:sp>
        <p:nvSpPr>
          <p:cNvPr id="3" name="Rectangle 2"/>
          <p:cNvSpPr/>
          <p:nvPr/>
        </p:nvSpPr>
        <p:spPr>
          <a:xfrm>
            <a:off x="3894667" y="1447790"/>
            <a:ext cx="3909937" cy="256542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6125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Secure Boot</a:t>
            </a:r>
          </a:p>
        </p:txBody>
      </p:sp>
      <p:pic>
        <p:nvPicPr>
          <p:cNvPr id="4" name="Picture 3" descr="layers.pdf"/>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9788" y="1450277"/>
            <a:ext cx="6604816" cy="2664535"/>
          </a:xfrm>
          <a:prstGeom prst="rect">
            <a:avLst/>
          </a:prstGeom>
        </p:spPr>
      </p:pic>
      <p:sp>
        <p:nvSpPr>
          <p:cNvPr id="5" name="Rectangle 4"/>
          <p:cNvSpPr/>
          <p:nvPr/>
        </p:nvSpPr>
        <p:spPr>
          <a:xfrm>
            <a:off x="1392851" y="2875661"/>
            <a:ext cx="2567216" cy="593973"/>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6968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Secure Boot</a:t>
            </a:r>
          </a:p>
        </p:txBody>
      </p:sp>
      <p:pic>
        <p:nvPicPr>
          <p:cNvPr id="4" name="Picture 3" descr="layers.pdf"/>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9788" y="1450277"/>
            <a:ext cx="6604816" cy="2664535"/>
          </a:xfrm>
          <a:prstGeom prst="rect">
            <a:avLst/>
          </a:prstGeom>
        </p:spPr>
      </p:pic>
      <p:sp>
        <p:nvSpPr>
          <p:cNvPr id="6" name="Rectangle 5"/>
          <p:cNvSpPr/>
          <p:nvPr/>
        </p:nvSpPr>
        <p:spPr>
          <a:xfrm>
            <a:off x="5027379" y="2433279"/>
            <a:ext cx="2567216" cy="1061755"/>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1187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ayers.pdf"/>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9788" y="840689"/>
            <a:ext cx="6604816" cy="2664535"/>
          </a:xfrm>
          <a:prstGeom prst="rect">
            <a:avLst/>
          </a:prstGeom>
        </p:spPr>
      </p:pic>
      <p:sp>
        <p:nvSpPr>
          <p:cNvPr id="2" name="Title 1"/>
          <p:cNvSpPr>
            <a:spLocks noGrp="1"/>
          </p:cNvSpPr>
          <p:nvPr>
            <p:ph type="title"/>
          </p:nvPr>
        </p:nvSpPr>
        <p:spPr/>
        <p:txBody>
          <a:bodyPr/>
          <a:lstStyle/>
          <a:p>
            <a:r>
              <a:rPr lang="en-US" dirty="0"/>
              <a:t>Secure Boot</a:t>
            </a:r>
          </a:p>
        </p:txBody>
      </p:sp>
      <p:sp>
        <p:nvSpPr>
          <p:cNvPr id="5" name="Rectangle 4"/>
          <p:cNvSpPr/>
          <p:nvPr/>
        </p:nvSpPr>
        <p:spPr>
          <a:xfrm>
            <a:off x="1392851" y="2266073"/>
            <a:ext cx="2567216" cy="593973"/>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5027379" y="1810991"/>
            <a:ext cx="2567216" cy="1061755"/>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Content Placeholder 2"/>
          <p:cNvSpPr>
            <a:spLocks noGrp="1"/>
          </p:cNvSpPr>
          <p:nvPr>
            <p:ph idx="1"/>
          </p:nvPr>
        </p:nvSpPr>
        <p:spPr>
          <a:xfrm>
            <a:off x="457200" y="3403600"/>
            <a:ext cx="8229600" cy="1460501"/>
          </a:xfrm>
        </p:spPr>
        <p:txBody>
          <a:bodyPr/>
          <a:lstStyle/>
          <a:p>
            <a:r>
              <a:rPr lang="en-US" sz="2000" dirty="0"/>
              <a:t>Boot if and only if</a:t>
            </a:r>
          </a:p>
          <a:p>
            <a:pPr lvl="1"/>
            <a:r>
              <a:rPr lang="en-US" sz="2000" dirty="0"/>
              <a:t>We can mutually authenticate System and User</a:t>
            </a:r>
          </a:p>
          <a:p>
            <a:pPr lvl="1"/>
            <a:r>
              <a:rPr lang="en-US" sz="2000" dirty="0"/>
              <a:t>We are booting a “blessed” configuration</a:t>
            </a:r>
          </a:p>
        </p:txBody>
      </p:sp>
    </p:spTree>
    <p:extLst>
      <p:ext uri="{BB962C8B-B14F-4D97-AF65-F5344CB8AC3E}">
        <p14:creationId xmlns:p14="http://schemas.microsoft.com/office/powerpoint/2010/main" val="641555324"/>
      </p:ext>
    </p:extLst>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254</TotalTime>
  <Words>2276</Words>
  <Application>Microsoft Office PowerPoint</Application>
  <PresentationFormat>On-screen Show (16:9)</PresentationFormat>
  <Paragraphs>296</Paragraphs>
  <Slides>30</Slides>
  <Notes>15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30</vt:i4>
      </vt:variant>
    </vt:vector>
  </HeadingPairs>
  <TitlesOfParts>
    <vt:vector size="41" baseType="lpstr">
      <vt:lpstr>Cambria</vt:lpstr>
      <vt:lpstr>Arial</vt:lpstr>
      <vt:lpstr>Nunito</vt:lpstr>
      <vt:lpstr>Calibri</vt:lpstr>
      <vt:lpstr>Maven Pro</vt:lpstr>
      <vt:lpstr>Arial Narrow</vt:lpstr>
      <vt:lpstr>ＭＳ Ｐゴシック</vt:lpstr>
      <vt:lpstr>Wingdings</vt:lpstr>
      <vt:lpstr>Consolas</vt:lpstr>
      <vt:lpstr>Courier New</vt:lpstr>
      <vt:lpstr>Momentum</vt:lpstr>
      <vt:lpstr>PowerPoint Presentation</vt:lpstr>
      <vt:lpstr>PowerPoint Presentation</vt:lpstr>
      <vt:lpstr>PowerPoint Presentation</vt:lpstr>
      <vt:lpstr>seL4 is a Beautiful House (Talking Heads Motivate Secure Boot)</vt:lpstr>
      <vt:lpstr>Secure Boot</vt:lpstr>
      <vt:lpstr>Secure Boot</vt:lpstr>
      <vt:lpstr>Secure Boot</vt:lpstr>
      <vt:lpstr>Secure Boot</vt:lpstr>
      <vt:lpstr>Secure Boot</vt:lpstr>
      <vt:lpstr>Talking Heads On Integrity Checking</vt:lpstr>
      <vt:lpstr>TPM, Hash, &amp; Hash Chaining</vt:lpstr>
      <vt:lpstr>seal(), unseal(), and DRoT</vt:lpstr>
      <vt:lpstr>seal(), unseal(), and DRoT</vt:lpstr>
      <vt:lpstr>seal(), unseal(), and DRoT</vt:lpstr>
      <vt:lpstr>seal(), unseal(), and DRoT</vt:lpstr>
      <vt:lpstr>seal(), unseal(), and DRoT</vt:lpstr>
      <vt:lpstr>Talking Heads on Proving Correctness</vt:lpstr>
      <vt:lpstr>Implementation and Verification of the SABLE Heap Allocator</vt:lpstr>
      <vt:lpstr>Verified Properties of the  Heap Allocator</vt:lpstr>
      <vt:lpstr>SABLE Proofs</vt:lpstr>
      <vt:lpstr>Genode + seL4: Mixed Trust</vt:lpstr>
      <vt:lpstr>PowerPoint Presentation</vt:lpstr>
      <vt:lpstr>Verification Goal &amp; Approach</vt:lpstr>
      <vt:lpstr>Genode Model</vt:lpstr>
      <vt:lpstr>Verification</vt:lpstr>
      <vt:lpstr>DAM3ON’s XACML/SAML based AAA (Attestation, Authentication, Authorization, Access Control, Attribution, Accounting &amp; Audit, initially for a distributed repository supporting a publish-subscribe messaging system)</vt:lpstr>
      <vt:lpstr>Attestation</vt:lpstr>
      <vt:lpstr>PowerPoint Presentation</vt:lpstr>
      <vt:lpstr>Genode / seL4 / ARM</vt:lpstr>
      <vt:lpstr>Current Transition &amp; Future R&amp;D in Mixed-Trust Systems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Secure Software Components Leveraging the seL4 Microkernel</dc:title>
  <dc:creator>Stu</dc:creator>
  <cp:lastModifiedBy>Arash Sahebolamri</cp:lastModifiedBy>
  <cp:revision>41</cp:revision>
  <dcterms:modified xsi:type="dcterms:W3CDTF">2018-11-12T21:43:58Z</dcterms:modified>
</cp:coreProperties>
</file>